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6"/>
  </p:notesMasterIdLst>
  <p:sldIdLst>
    <p:sldId id="256" r:id="rId2"/>
    <p:sldId id="303" r:id="rId3"/>
    <p:sldId id="258" r:id="rId4"/>
    <p:sldId id="260" r:id="rId5"/>
    <p:sldId id="298" r:id="rId6"/>
    <p:sldId id="270" r:id="rId7"/>
    <p:sldId id="265" r:id="rId8"/>
    <p:sldId id="300" r:id="rId9"/>
    <p:sldId id="272" r:id="rId10"/>
    <p:sldId id="271" r:id="rId11"/>
    <p:sldId id="274" r:id="rId12"/>
    <p:sldId id="278" r:id="rId13"/>
    <p:sldId id="295" r:id="rId14"/>
    <p:sldId id="279" r:id="rId15"/>
    <p:sldId id="280" r:id="rId16"/>
    <p:sldId id="282" r:id="rId17"/>
    <p:sldId id="299" r:id="rId18"/>
    <p:sldId id="283" r:id="rId19"/>
    <p:sldId id="302" r:id="rId20"/>
    <p:sldId id="285" r:id="rId21"/>
    <p:sldId id="287" r:id="rId22"/>
    <p:sldId id="297" r:id="rId23"/>
    <p:sldId id="286" r:id="rId24"/>
    <p:sldId id="288" r:id="rId25"/>
    <p:sldId id="289" r:id="rId26"/>
    <p:sldId id="290" r:id="rId27"/>
    <p:sldId id="292" r:id="rId28"/>
    <p:sldId id="291" r:id="rId29"/>
    <p:sldId id="293" r:id="rId30"/>
    <p:sldId id="294" r:id="rId31"/>
    <p:sldId id="296" r:id="rId32"/>
    <p:sldId id="305" r:id="rId33"/>
    <p:sldId id="306" r:id="rId34"/>
    <p:sldId id="307" r:id="rId35"/>
    <p:sldId id="308" r:id="rId36"/>
    <p:sldId id="309" r:id="rId37"/>
    <p:sldId id="310" r:id="rId38"/>
    <p:sldId id="311" r:id="rId39"/>
    <p:sldId id="312" r:id="rId40"/>
    <p:sldId id="319" r:id="rId41"/>
    <p:sldId id="321" r:id="rId42"/>
    <p:sldId id="323" r:id="rId43"/>
    <p:sldId id="322" r:id="rId44"/>
    <p:sldId id="314" r:id="rId45"/>
    <p:sldId id="324" r:id="rId46"/>
    <p:sldId id="316" r:id="rId47"/>
    <p:sldId id="325" r:id="rId48"/>
    <p:sldId id="326" r:id="rId49"/>
    <p:sldId id="317" r:id="rId50"/>
    <p:sldId id="327" r:id="rId51"/>
    <p:sldId id="329" r:id="rId52"/>
    <p:sldId id="318" r:id="rId53"/>
    <p:sldId id="330" r:id="rId54"/>
    <p:sldId id="331" r:id="rId55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D2C"/>
    <a:srgbClr val="41AE76"/>
    <a:srgbClr val="08519C"/>
    <a:srgbClr val="4292C6"/>
    <a:srgbClr val="238B45"/>
    <a:srgbClr val="99D8C9"/>
    <a:srgbClr val="9ECAE1"/>
    <a:srgbClr val="FFFFFF"/>
    <a:srgbClr val="EF3B2C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582" autoAdjust="0"/>
    <p:restoredTop sz="94464" autoAdjust="0"/>
  </p:normalViewPr>
  <p:slideViewPr>
    <p:cSldViewPr snapToGrid="0">
      <p:cViewPr>
        <p:scale>
          <a:sx n="10" d="100"/>
          <a:sy n="10" d="100"/>
        </p:scale>
        <p:origin x="2464" y="11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7DCEE0-1C9B-4B02-9EE0-A573ACA05D6E}" type="datetimeFigureOut">
              <a:rPr lang="fr-CA" smtClean="0"/>
              <a:t>2019-10-21</a:t>
            </a:fld>
            <a:endParaRPr lang="fr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13F8AC-CE29-474A-8EF3-B92DD467D45E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0627791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 err="1"/>
              <a:t>SI_vs_AM</a:t>
            </a:r>
            <a:endParaRPr lang="fr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1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9546269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AM_1_txt_2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10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6354513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SI_vs_AM_2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11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2133247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SI_2_titre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12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5087811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SI_2_txt_1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13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5301632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SI_2_txt_2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14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2700920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SI_2_txt_3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15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9142102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SI_2_txt_4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16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3583323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AM_3_titre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17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3908006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AM_2_txt_1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18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3251298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SI_vs_AM_2_txt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19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2046846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 err="1"/>
              <a:t>SI_vs_AM</a:t>
            </a:r>
            <a:endParaRPr lang="fr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2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2155446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SI_vs_AM_3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20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23389077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SI_vs_AM_3_txt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21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33402573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SI_3_titre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22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82824596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SI_3_txt_1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23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76337643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SI_3_txt_2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24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40583507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SI_3_txt_3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25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95063695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SI_3_txt_4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26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85704914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SI_3_txt_5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27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99453805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SI_3_txt_6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28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60263031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SI_3_txt_7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29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327490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SI_vs_AM_1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3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65611729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SI_3_txt_8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30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31156930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AM_3_titre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31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23407352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AM_3_txt_1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32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7490528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AM_3_txt_2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33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73414039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AM_3_txt_3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34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99819604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AM_3_txt_4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35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3561928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AM_3_txt_5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36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31280757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AM_3_txt_6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37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7531121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 err="1"/>
              <a:t>SI_vs_AM_comp</a:t>
            </a:r>
            <a:endParaRPr lang="fr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38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52505924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 err="1"/>
              <a:t>AS_vs_ANS</a:t>
            </a:r>
            <a:endParaRPr lang="fr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39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4033051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SI_vs_AM_1_txt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4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413777874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AS_vs_ANS_txt_1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40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42209159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AS_vs_ANS_txt_2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41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11242769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AS_vs_ANS_txt_3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42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62230946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AS_vs_ANS_txt_4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43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27096818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AS_1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44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84377031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AS_1_txt_1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45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67028836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AS_2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46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37259308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AS_2_txt_1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47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92670472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AS_2_txt_2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48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9364032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AS_3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49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8880011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SI_3_titre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5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5071937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AS_3_txt_1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50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412146568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AS_3_txt_2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51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83608483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AS_4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52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5592043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AS_4_txt_1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53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98859465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AS_4_txt_2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54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6363792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SI_1_txt_1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6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5535953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SI_1_txt_2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7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9379808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AM_3_titre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8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3041131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AM_1_txt_1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9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1018750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27AC51-A95D-4FBE-8B31-DD93D8DEFD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E1B097-8FC5-4BF2-8A1F-E36A7EFD33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r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CD385C-0565-4B0C-A08A-14CDC65532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D8EBC-0555-4B87-8A1F-3ADBF9B7C52B}" type="datetimeFigureOut">
              <a:rPr lang="fr-CA" smtClean="0"/>
              <a:t>2019-10-21</a:t>
            </a:fld>
            <a:endParaRPr lang="fr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1D0F9C-CEA1-4033-B127-E2BCDE057A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A1DC6D-D60B-481C-B770-60C4FEA32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67195-F049-4C7A-B80C-D8D16BE7E2E0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9419765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4C890-3DDD-4CE7-B8C5-E6FB0E4054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057550-4791-4D15-B1EF-1FB985E97D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A88191-B36E-4234-949A-76843D4997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D8EBC-0555-4B87-8A1F-3ADBF9B7C52B}" type="datetimeFigureOut">
              <a:rPr lang="fr-CA" smtClean="0"/>
              <a:t>2019-10-21</a:t>
            </a:fld>
            <a:endParaRPr lang="fr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C4D2AC-FEE0-4B00-AA33-DB70E3C68B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A61B5B-FF5E-4A21-9A07-58DB5865AF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67195-F049-4C7A-B80C-D8D16BE7E2E0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2681938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85F29DC-02FD-4B12-9276-C4E1D2559A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F40C37E-83DD-474E-9C7E-5731F927CF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2F5A20-9D3F-46E2-94D8-1379C2E572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D8EBC-0555-4B87-8A1F-3ADBF9B7C52B}" type="datetimeFigureOut">
              <a:rPr lang="fr-CA" smtClean="0"/>
              <a:t>2019-10-21</a:t>
            </a:fld>
            <a:endParaRPr lang="fr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7F21D-BF4C-483B-8C62-A4B1422120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3A6B53-4A7E-4C13-BE38-594C94C38D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67195-F049-4C7A-B80C-D8D16BE7E2E0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1764487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77A2A-1CC8-4C33-9907-334C1668B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972BD6-CA17-4D2D-99B2-3FE709CF33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7AFBA7-9034-4CD4-9CCB-7727AE67F4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D8EBC-0555-4B87-8A1F-3ADBF9B7C52B}" type="datetimeFigureOut">
              <a:rPr lang="fr-CA" smtClean="0"/>
              <a:t>2019-10-21</a:t>
            </a:fld>
            <a:endParaRPr lang="fr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CA673-8211-405B-8B5D-3F26989588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317A82-AD95-4147-8532-E4E5AB176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67195-F049-4C7A-B80C-D8D16BE7E2E0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082981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1F360-0BE0-46AB-B6DD-02670E06E7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3F5E4E-D190-4BDA-AEB6-93DF294758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3E3E8E-01ED-46AB-A3A0-B5CDB855C5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D8EBC-0555-4B87-8A1F-3ADBF9B7C52B}" type="datetimeFigureOut">
              <a:rPr lang="fr-CA" smtClean="0"/>
              <a:t>2019-10-21</a:t>
            </a:fld>
            <a:endParaRPr lang="fr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F9A4EE-9A24-4789-86A8-A31E020CE6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A39D9C-C721-4C78-83D7-EDEAD0230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67195-F049-4C7A-B80C-D8D16BE7E2E0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6805410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ED2D7-1EF4-45C3-9F94-AD9DC66F9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C27A47-AD14-4683-A1EA-274F06E3378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A21C39-A0A0-449D-87EB-DD9910ECF0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279235-B79D-49B5-9898-1DE7EF99A7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D8EBC-0555-4B87-8A1F-3ADBF9B7C52B}" type="datetimeFigureOut">
              <a:rPr lang="fr-CA" smtClean="0"/>
              <a:t>2019-10-21</a:t>
            </a:fld>
            <a:endParaRPr lang="fr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E1D1CD-7593-4CC3-A31C-247D82D881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EB5ECC-9F67-4BFD-A1A4-0A0DE7EF4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67195-F049-4C7A-B80C-D8D16BE7E2E0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3694553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9BCA56-F121-4419-8D68-4D7817AD8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DAD4F3-2270-4876-BF53-8BE1EE162F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607B83-40F0-4587-AA06-F33327E681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CEC516-EB74-488F-ABDC-784EBC114D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155F57E-BB0C-42AB-BA4D-2B3A9DF33D8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E12C12B-5FB2-4D88-B890-E501B3E8DA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D8EBC-0555-4B87-8A1F-3ADBF9B7C52B}" type="datetimeFigureOut">
              <a:rPr lang="fr-CA" smtClean="0"/>
              <a:t>2019-10-21</a:t>
            </a:fld>
            <a:endParaRPr lang="fr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338A882-2EFB-4EB9-B18D-C1F9627E8D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0E04510-32D8-42D1-892B-9970D8001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67195-F049-4C7A-B80C-D8D16BE7E2E0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049768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82266D-ED7D-4176-BD10-1CC0322E5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19D0DCE-DA02-47CD-9717-8728C7E443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D8EBC-0555-4B87-8A1F-3ADBF9B7C52B}" type="datetimeFigureOut">
              <a:rPr lang="fr-CA" smtClean="0"/>
              <a:t>2019-10-21</a:t>
            </a:fld>
            <a:endParaRPr lang="fr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272638-0297-4650-A6E9-52134A9C36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4DF4FD-9A0C-423E-A102-796ABF0DDB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67195-F049-4C7A-B80C-D8D16BE7E2E0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1484278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2BC0325-AB84-445C-AF7B-DCBE99F69F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D8EBC-0555-4B87-8A1F-3ADBF9B7C52B}" type="datetimeFigureOut">
              <a:rPr lang="fr-CA" smtClean="0"/>
              <a:t>2019-10-21</a:t>
            </a:fld>
            <a:endParaRPr lang="fr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48CA684-2A5D-44D1-A5ED-868BC7AC06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31503D-F416-462B-8CE1-86F8E3820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67195-F049-4C7A-B80C-D8D16BE7E2E0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7687120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0A9A7-0AD0-4215-9FA5-2A1761E62D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B6FEAE-8F48-4000-B36A-090CB9BA30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0530F3-EBBC-4F5B-A1C7-6F357E5B40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D9D860-7FEE-4382-A272-75DBC9FB50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D8EBC-0555-4B87-8A1F-3ADBF9B7C52B}" type="datetimeFigureOut">
              <a:rPr lang="fr-CA" smtClean="0"/>
              <a:t>2019-10-21</a:t>
            </a:fld>
            <a:endParaRPr lang="fr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3AA562-3440-4F5E-825E-DD7B16D3D3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03749F-92D6-4DEA-B4EB-0C22CF7DA0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67195-F049-4C7A-B80C-D8D16BE7E2E0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2446069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5001B-E327-4140-B8B1-659EFD92F6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9FA0B13-0C04-4EB8-BE32-76F67712CFC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B2F99E-F178-4C7D-8819-3C8F4BE63C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C750A3-2DA3-4407-ABF5-F7C0F034CD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D8EBC-0555-4B87-8A1F-3ADBF9B7C52B}" type="datetimeFigureOut">
              <a:rPr lang="fr-CA" smtClean="0"/>
              <a:t>2019-10-21</a:t>
            </a:fld>
            <a:endParaRPr lang="fr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DBC5E8-56AE-4D75-BCA8-AA80AE9B1C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B098B2-2F51-49D4-BD41-BE74C902E8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67195-F049-4C7A-B80C-D8D16BE7E2E0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3987802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ABBFD4-84C8-4B94-9E19-70CAAFF2D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3F2BD7-E591-4358-8B99-F38D85E9D9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E18FA4-0FD4-405C-BB8C-5A6B3F8D64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5D8EBC-0555-4B87-8A1F-3ADBF9B7C52B}" type="datetimeFigureOut">
              <a:rPr lang="fr-CA" smtClean="0"/>
              <a:t>2019-10-21</a:t>
            </a:fld>
            <a:endParaRPr lang="fr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AB4A3A-AF59-4978-BC71-B324F35A25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3E26A2-4507-4425-9951-D37FC2466A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D67195-F049-4C7A-B80C-D8D16BE7E2E0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333006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0.png"/><Relationship Id="rId4" Type="http://schemas.openxmlformats.org/officeDocument/2006/relationships/image" Target="../media/image1.e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BA18854-3ECD-4749-AF0F-2E8D1B636D09}"/>
              </a:ext>
            </a:extLst>
          </p:cNvPr>
          <p:cNvSpPr txBox="1"/>
          <p:nvPr/>
        </p:nvSpPr>
        <p:spPr>
          <a:xfrm>
            <a:off x="-3121743" y="0"/>
            <a:ext cx="1843548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6000" b="1" dirty="0"/>
              <a:t>COURS 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D1FDAAB-16B6-4EC1-A3EF-25ED83346667}"/>
              </a:ext>
            </a:extLst>
          </p:cNvPr>
          <p:cNvSpPr txBox="1"/>
          <p:nvPr/>
        </p:nvSpPr>
        <p:spPr>
          <a:xfrm>
            <a:off x="-4006644" y="2389238"/>
            <a:ext cx="202052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5400" b="1" dirty="0"/>
              <a:t>1. STATISTIQUES INFÉRENTIELLES vs APPRENTISSAGE MACHINE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E523F0-24AB-4651-B7DF-B281EFC6CAD9}"/>
              </a:ext>
            </a:extLst>
          </p:cNvPr>
          <p:cNvSpPr txBox="1"/>
          <p:nvPr/>
        </p:nvSpPr>
        <p:spPr>
          <a:xfrm>
            <a:off x="-4006645" y="3860234"/>
            <a:ext cx="202052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5400" b="1" dirty="0"/>
              <a:t>2. APPRENTISSAGE SUPERVISÉ vs APPRENTISSAGE NON SUPERVISÉ</a:t>
            </a:r>
          </a:p>
        </p:txBody>
      </p:sp>
    </p:spTree>
    <p:extLst>
      <p:ext uri="{BB962C8B-B14F-4D97-AF65-F5344CB8AC3E}">
        <p14:creationId xmlns:p14="http://schemas.microsoft.com/office/powerpoint/2010/main" val="3664075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0FDD1FD-49C6-4CAF-A371-3D79CB109F68}"/>
              </a:ext>
            </a:extLst>
          </p:cNvPr>
          <p:cNvSpPr txBox="1"/>
          <p:nvPr/>
        </p:nvSpPr>
        <p:spPr>
          <a:xfrm>
            <a:off x="-8283004" y="538494"/>
            <a:ext cx="22738203" cy="10310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4000" b="1" dirty="0"/>
              <a:t>En apprentissage machine… </a:t>
            </a:r>
          </a:p>
          <a:p>
            <a:endParaRPr lang="fr-CA" sz="4000" dirty="0"/>
          </a:p>
          <a:p>
            <a:pPr marL="742950" indent="-742950">
              <a:buFont typeface="Wingdings" panose="05000000000000000000" pitchFamily="2" charset="2"/>
              <a:buChar char="§"/>
            </a:pPr>
            <a:r>
              <a:rPr lang="fr-CA" sz="4000" dirty="0"/>
              <a:t>On induit une loi générale à partir des données.</a:t>
            </a:r>
          </a:p>
          <a:p>
            <a:pPr marL="742950" indent="-742950">
              <a:buFont typeface="Wingdings" panose="05000000000000000000" pitchFamily="2" charset="2"/>
              <a:buChar char="§"/>
            </a:pPr>
            <a:endParaRPr lang="fr-CA" sz="4000" dirty="0"/>
          </a:p>
          <a:p>
            <a:pPr marL="742950" indent="-742950">
              <a:buFont typeface="Wingdings" panose="05000000000000000000" pitchFamily="2" charset="2"/>
              <a:buChar char="§"/>
            </a:pPr>
            <a:r>
              <a:rPr lang="fr-CA" sz="4000" dirty="0"/>
              <a:t>On cherche généralement à </a:t>
            </a:r>
            <a:r>
              <a:rPr lang="fr-CA" sz="4000" b="1" dirty="0"/>
              <a:t>PRÉDIRE</a:t>
            </a:r>
            <a:r>
              <a:rPr lang="fr-CA" sz="4000" dirty="0"/>
              <a:t> de nouvelles observations.</a:t>
            </a:r>
          </a:p>
          <a:p>
            <a:pPr marL="742950" indent="-742950">
              <a:buFont typeface="Wingdings" panose="05000000000000000000" pitchFamily="2" charset="2"/>
              <a:buChar char="§"/>
            </a:pPr>
            <a:endParaRPr lang="fr-CA" sz="4000" dirty="0"/>
          </a:p>
          <a:p>
            <a:pPr marL="742950" indent="-742950">
              <a:buFont typeface="Wingdings" panose="05000000000000000000" pitchFamily="2" charset="2"/>
              <a:buChar char="§"/>
            </a:pPr>
            <a:r>
              <a:rPr lang="fr-CA" sz="4000" dirty="0"/>
              <a:t>Le nombre de </a:t>
            </a:r>
            <a:r>
              <a:rPr lang="fr-CA" sz="4000" b="1" dirty="0"/>
              <a:t>variables</a:t>
            </a:r>
            <a:r>
              <a:rPr lang="fr-CA" sz="4000" dirty="0"/>
              <a:t> impliqués dans le modèle du chercheur est souvent élevé.</a:t>
            </a:r>
          </a:p>
          <a:p>
            <a:pPr marL="742950" indent="-742950">
              <a:buFont typeface="Wingdings" panose="05000000000000000000" pitchFamily="2" charset="2"/>
              <a:buChar char="§"/>
            </a:pPr>
            <a:endParaRPr lang="fr-CA" sz="4000" dirty="0"/>
          </a:p>
          <a:p>
            <a:pPr marL="742950" indent="-742950">
              <a:buFont typeface="Wingdings" panose="05000000000000000000" pitchFamily="2" charset="2"/>
              <a:buChar char="§"/>
            </a:pPr>
            <a:r>
              <a:rPr lang="fr-CA" sz="4000" dirty="0"/>
              <a:t>On essaie d’avoir le plus grand nombre d’</a:t>
            </a:r>
            <a:r>
              <a:rPr lang="fr-CA" sz="4000" b="1" dirty="0"/>
              <a:t>exemples</a:t>
            </a:r>
            <a:r>
              <a:rPr lang="fr-CA" sz="4000" dirty="0"/>
              <a:t> possible.</a:t>
            </a:r>
          </a:p>
          <a:p>
            <a:pPr marL="1657350" lvl="2" indent="-742950">
              <a:buFont typeface="Wingdings" panose="05000000000000000000" pitchFamily="2" charset="2"/>
              <a:buChar char="Ø"/>
            </a:pPr>
            <a:r>
              <a:rPr lang="fr-CA" sz="3600" dirty="0"/>
              <a:t>Néanmoins, le nombre de variables incluses dans le modèle est souvent plus grand que le nombre d’exemples.</a:t>
            </a:r>
          </a:p>
          <a:p>
            <a:pPr marL="1657350" lvl="2" indent="-742950">
              <a:buFont typeface="Wingdings" panose="05000000000000000000" pitchFamily="2" charset="2"/>
              <a:buChar char="Ø"/>
            </a:pPr>
            <a:r>
              <a:rPr lang="fr-CA" sz="3600" dirty="0"/>
              <a:t>Cette structure de données est généralement nommée « données larges » (</a:t>
            </a:r>
            <a:r>
              <a:rPr lang="fr-CA" sz="3600" i="1" dirty="0" err="1"/>
              <a:t>wide</a:t>
            </a:r>
            <a:r>
              <a:rPr lang="fr-CA" sz="3600" i="1" dirty="0"/>
              <a:t> data</a:t>
            </a:r>
            <a:r>
              <a:rPr lang="fr-CA" sz="3600" dirty="0"/>
              <a:t>).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endParaRPr lang="fr-CA" sz="4000" dirty="0"/>
          </a:p>
          <a:p>
            <a:pPr marL="742950" indent="-742950">
              <a:buFont typeface="Wingdings" panose="05000000000000000000" pitchFamily="2" charset="2"/>
              <a:buChar char="§"/>
            </a:pPr>
            <a:r>
              <a:rPr lang="fr-CA" sz="4000" dirty="0"/>
              <a:t>La conclusion obtenue est essentiellement continue: </a:t>
            </a:r>
          </a:p>
          <a:p>
            <a:pPr marL="1657350" lvl="2" indent="-742950">
              <a:buFont typeface="Wingdings" panose="05000000000000000000" pitchFamily="2" charset="2"/>
              <a:buChar char="Ø"/>
            </a:pPr>
            <a:r>
              <a:rPr lang="fr-CA" sz="3600" dirty="0"/>
              <a:t>À quel point peut-on bien prédire de nouvelles observations.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fr-CA" sz="4000" dirty="0"/>
          </a:p>
          <a:p>
            <a:pPr marL="742950" indent="-742950">
              <a:buFont typeface="Wingdings" panose="05000000000000000000" pitchFamily="2" charset="2"/>
              <a:buChar char="§"/>
            </a:pPr>
            <a:r>
              <a:rPr lang="fr-CA" sz="4000" dirty="0"/>
              <a:t>La conclusion n’est pas limitée à des groupes d’individus.</a:t>
            </a:r>
          </a:p>
          <a:p>
            <a:pPr marL="1657350" lvl="2" indent="-742950">
              <a:buFont typeface="Wingdings" panose="05000000000000000000" pitchFamily="2" charset="2"/>
              <a:buChar char="Ø"/>
            </a:pPr>
            <a:r>
              <a:rPr lang="fr-CA" sz="3600" dirty="0"/>
              <a:t>On peut utiliser le modèle estimé pour prédire de nouvelles données </a:t>
            </a:r>
            <a:r>
              <a:rPr lang="fr-CA" sz="3600" b="1" dirty="0"/>
              <a:t>individuelles</a:t>
            </a:r>
            <a:r>
              <a:rPr lang="fr-CA" sz="3600" dirty="0"/>
              <a:t> (c’est l’objectif principal!).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AA180F-EF15-48F7-8E1B-F9215A957FF5}"/>
              </a:ext>
            </a:extLst>
          </p:cNvPr>
          <p:cNvSpPr txBox="1"/>
          <p:nvPr/>
        </p:nvSpPr>
        <p:spPr>
          <a:xfrm>
            <a:off x="-8283004" y="-678389"/>
            <a:ext cx="227382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b="1" dirty="0">
                <a:solidFill>
                  <a:srgbClr val="08519C"/>
                </a:solidFill>
              </a:rPr>
              <a:t>1.1.2. APPRENTISSAGE MACHINE : MODÈLES ESSENTIELLEMENT PRÉDICTIFS</a:t>
            </a:r>
          </a:p>
        </p:txBody>
      </p:sp>
    </p:spTree>
    <p:extLst>
      <p:ext uri="{BB962C8B-B14F-4D97-AF65-F5344CB8AC3E}">
        <p14:creationId xmlns:p14="http://schemas.microsoft.com/office/powerpoint/2010/main" val="18634670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 descr="is-">
            <a:extLst>
              <a:ext uri="{FF2B5EF4-FFF2-40B4-BE49-F238E27FC236}">
                <a16:creationId xmlns:a16="http://schemas.microsoft.com/office/drawing/2014/main" id="{4A7C73AC-B453-4F61-BAAD-0442A98674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7566451"/>
              </p:ext>
            </p:extLst>
          </p:nvPr>
        </p:nvGraphicFramePr>
        <p:xfrm>
          <a:off x="-617175" y="1192587"/>
          <a:ext cx="13426349" cy="288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4451">
                  <a:extLst>
                    <a:ext uri="{9D8B030D-6E8A-4147-A177-3AD203B41FA5}">
                      <a16:colId xmlns:a16="http://schemas.microsoft.com/office/drawing/2014/main" val="3391543018"/>
                    </a:ext>
                  </a:extLst>
                </a:gridCol>
                <a:gridCol w="5695949">
                  <a:extLst>
                    <a:ext uri="{9D8B030D-6E8A-4147-A177-3AD203B41FA5}">
                      <a16:colId xmlns:a16="http://schemas.microsoft.com/office/drawing/2014/main" val="526581103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553563492"/>
                    </a:ext>
                  </a:extLst>
                </a:gridCol>
                <a:gridCol w="5695949">
                  <a:extLst>
                    <a:ext uri="{9D8B030D-6E8A-4147-A177-3AD203B41FA5}">
                      <a16:colId xmlns:a16="http://schemas.microsoft.com/office/drawing/2014/main" val="1746123975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 algn="ctr"/>
                      <a:endParaRPr lang="fr-CA" sz="2100" b="1" dirty="0">
                        <a:solidFill>
                          <a:schemeClr val="bg1"/>
                        </a:solidFill>
                      </a:endParaRP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800" b="1" dirty="0">
                          <a:solidFill>
                            <a:schemeClr val="bg1"/>
                          </a:solidFill>
                        </a:rPr>
                        <a:t>Statistiques inférentielles classiques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0F1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CA" sz="2800" b="1" dirty="0">
                        <a:solidFill>
                          <a:schemeClr val="bg1"/>
                        </a:solidFill>
                      </a:endParaRP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800" b="1" dirty="0">
                          <a:solidFill>
                            <a:schemeClr val="bg1"/>
                          </a:solidFill>
                        </a:rPr>
                        <a:t>Apprentissage machine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851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9488229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fr-CA" sz="2800" b="0" dirty="0">
                          <a:solidFill>
                            <a:schemeClr val="tx1"/>
                          </a:solidFill>
                        </a:rPr>
                        <a:t>1.1.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400" b="0" dirty="0">
                          <a:solidFill>
                            <a:schemeClr val="bg1"/>
                          </a:solidFill>
                        </a:rPr>
                        <a:t>Modèles essentiellement interprétables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927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400" b="0" dirty="0">
                          <a:solidFill>
                            <a:schemeClr val="tx1"/>
                          </a:solidFill>
                        </a:rPr>
                        <a:t>vs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400" b="0" dirty="0">
                          <a:solidFill>
                            <a:schemeClr val="bg1"/>
                          </a:solidFill>
                        </a:rPr>
                        <a:t>Modèles essentiellement prédictifs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CA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709484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800" b="1" dirty="0">
                          <a:solidFill>
                            <a:schemeClr val="tx1"/>
                          </a:solidFill>
                        </a:rPr>
                        <a:t>1.2.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400" b="1" dirty="0">
                          <a:solidFill>
                            <a:schemeClr val="bg1"/>
                          </a:solidFill>
                        </a:rPr>
                        <a:t>Méthode essentiellement déductive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3B2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400" b="1" dirty="0">
                          <a:solidFill>
                            <a:schemeClr val="tx1"/>
                          </a:solidFill>
                        </a:rPr>
                        <a:t>vs</a:t>
                      </a:r>
                      <a:endParaRPr lang="fr-CA" sz="2400" b="1" dirty="0">
                        <a:solidFill>
                          <a:schemeClr val="bg1"/>
                        </a:solidFill>
                      </a:endParaRP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400" b="1" dirty="0">
                          <a:solidFill>
                            <a:schemeClr val="bg1"/>
                          </a:solidFill>
                        </a:rPr>
                        <a:t>Méthode essentiellement inductive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92C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0451549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800" b="0" dirty="0">
                          <a:solidFill>
                            <a:schemeClr val="tx1"/>
                          </a:solidFill>
                        </a:rPr>
                        <a:t>1.3.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400" b="0" dirty="0">
                          <a:solidFill>
                            <a:schemeClr val="bg1"/>
                          </a:solidFill>
                        </a:rPr>
                        <a:t>Minimiser le biais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927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400" b="0" dirty="0">
                          <a:solidFill>
                            <a:schemeClr val="tx1"/>
                          </a:solidFill>
                        </a:rPr>
                        <a:t>vs</a:t>
                      </a:r>
                      <a:endParaRPr lang="fr-CA" sz="2400" b="0" dirty="0">
                        <a:solidFill>
                          <a:schemeClr val="bg1"/>
                        </a:solidFill>
                      </a:endParaRP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400" b="0" dirty="0">
                          <a:solidFill>
                            <a:schemeClr val="bg1"/>
                          </a:solidFill>
                        </a:rPr>
                        <a:t>Compromis biais-variance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CA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3511157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FD13E778-C63B-4370-BB7D-61B6F0AC5AF1}"/>
              </a:ext>
            </a:extLst>
          </p:cNvPr>
          <p:cNvSpPr txBox="1"/>
          <p:nvPr/>
        </p:nvSpPr>
        <p:spPr>
          <a:xfrm>
            <a:off x="-617175" y="0"/>
            <a:ext cx="134263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800" b="1" dirty="0"/>
              <a:t>1.2. MÉTHODE DÉDUCTIVE vs MÉTHODE INDUCTIVE</a:t>
            </a:r>
          </a:p>
        </p:txBody>
      </p:sp>
    </p:spTree>
    <p:extLst>
      <p:ext uri="{BB962C8B-B14F-4D97-AF65-F5344CB8AC3E}">
        <p14:creationId xmlns:p14="http://schemas.microsoft.com/office/powerpoint/2010/main" val="27311589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-7562850" y="2413337"/>
            <a:ext cx="273177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6000" b="1" dirty="0">
                <a:solidFill>
                  <a:srgbClr val="A50F15"/>
                </a:solidFill>
              </a:rPr>
              <a:t>1.2.1. STATISTIQUES INFÉRENTIELLES : MÉTHODE ESSENTIELLEMENT DÉDUCTIVE</a:t>
            </a:r>
          </a:p>
        </p:txBody>
      </p:sp>
    </p:spTree>
    <p:extLst>
      <p:ext uri="{BB962C8B-B14F-4D97-AF65-F5344CB8AC3E}">
        <p14:creationId xmlns:p14="http://schemas.microsoft.com/office/powerpoint/2010/main" val="29304629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0FDD1FD-49C6-4CAF-A371-3D79CB109F68}"/>
                  </a:ext>
                </a:extLst>
              </p:cNvPr>
              <p:cNvSpPr txBox="1"/>
              <p:nvPr/>
            </p:nvSpPr>
            <p:spPr>
              <a:xfrm>
                <a:off x="-7658100" y="707886"/>
                <a:ext cx="24806604" cy="99411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CA" sz="4000" dirty="0"/>
                  <a:t>En statistiques inférentielles, </a:t>
                </a:r>
                <a:r>
                  <a:rPr lang="fr-CA" sz="4000" b="1" dirty="0"/>
                  <a:t>toute l’analyse est conduite dans un univers gouverné par une certaine loi générale. </a:t>
                </a:r>
              </a:p>
              <a:p>
                <a:endParaRPr lang="fr-CA" sz="4000" dirty="0"/>
              </a:p>
              <a:p>
                <a:r>
                  <a:rPr lang="fr-CA" sz="4000" dirty="0"/>
                  <a:t>Cette loi générale correspond à une distribution d’échantillonnage.</a:t>
                </a:r>
              </a:p>
              <a:p>
                <a:endParaRPr lang="fr-CA" sz="4000" dirty="0"/>
              </a:p>
              <a:p>
                <a:r>
                  <a:rPr lang="fr-CA" sz="4000" dirty="0"/>
                  <a:t>Cette distribution d’échantillonnage correspond à la probabilité d’obtenir chaque échantillon possible, </a:t>
                </a:r>
                <a:br>
                  <a:rPr lang="fr-CA" sz="4000" dirty="0"/>
                </a:br>
                <a:r>
                  <a:rPr lang="fr-CA" sz="4000" dirty="0"/>
                  <a:t>lorsque ces échantillons sont tirés d’une certaine population.</a:t>
                </a:r>
              </a:p>
              <a:p>
                <a:endParaRPr lang="fr-CA" sz="4000" dirty="0"/>
              </a:p>
              <a:p>
                <a:r>
                  <a:rPr lang="fr-CA" sz="4000" dirty="0"/>
                  <a:t>Cette population correspond à l’hypothèse nulle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40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fr-CA" sz="40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fr-CA" sz="4000" dirty="0"/>
                  <a:t>).</a:t>
                </a:r>
              </a:p>
              <a:p>
                <a:endParaRPr lang="fr-CA" sz="4000" dirty="0"/>
              </a:p>
              <a:p>
                <a:r>
                  <a:rPr lang="fr-CA" sz="4000" dirty="0"/>
                  <a:t>On illustre à droite un exemple de loi générale…</a:t>
                </a:r>
                <a:br>
                  <a:rPr lang="fr-CA" sz="4000" dirty="0"/>
                </a:br>
                <a:r>
                  <a:rPr lang="fr-CA" sz="4000" dirty="0"/>
                  <a:t>…qui correspond à une distribution d'échantillonnage…</a:t>
                </a:r>
              </a:p>
              <a:p>
                <a:r>
                  <a:rPr lang="fr-CA" sz="4000" dirty="0"/>
                  <a:t>…laquelle correspond à une certaine hypothèse nulle.</a:t>
                </a:r>
              </a:p>
              <a:p>
                <a:endParaRPr lang="fr-CA" sz="4000" dirty="0"/>
              </a:p>
              <a:p>
                <a:r>
                  <a:rPr lang="fr-CA" sz="4000" dirty="0"/>
                  <a:t>Une fois que cette loi générale a été établie, </a:t>
                </a:r>
                <a:br>
                  <a:rPr lang="fr-CA" sz="4000" dirty="0"/>
                </a:br>
                <a:r>
                  <a:rPr lang="fr-CA" sz="4000" dirty="0"/>
                  <a:t>la méthode des statistiques inférentielles procède </a:t>
                </a:r>
                <a:br>
                  <a:rPr lang="fr-CA" sz="4000" dirty="0"/>
                </a:br>
                <a:r>
                  <a:rPr lang="fr-CA" sz="4000" dirty="0"/>
                  <a:t>à travers un raisonnement </a:t>
                </a:r>
                <a:r>
                  <a:rPr lang="fr-CA" sz="4000" b="1" dirty="0"/>
                  <a:t>DÉDUCTIF</a:t>
                </a:r>
                <a:r>
                  <a:rPr lang="fr-CA" sz="4000" dirty="0"/>
                  <a:t>.</a:t>
                </a:r>
                <a:endParaRPr lang="fr-CA" sz="36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0FDD1FD-49C6-4CAF-A371-3D79CB109F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658100" y="707886"/>
                <a:ext cx="24806604" cy="9941183"/>
              </a:xfrm>
              <a:prstGeom prst="rect">
                <a:avLst/>
              </a:prstGeom>
              <a:blipFill>
                <a:blip r:embed="rId3"/>
                <a:stretch>
                  <a:fillRect l="-885" t="-1104" b="-1655"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-7658100" y="-707886"/>
            <a:ext cx="248066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b="1" dirty="0">
                <a:solidFill>
                  <a:srgbClr val="A50F15"/>
                </a:solidFill>
              </a:rPr>
              <a:t>1.2.1. STATISTIQUES INFÉRENTIELLES : MÉTHODE ESSENTIELLEMENT DÉDUCTIVE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4E49052-C8F4-4035-9D51-5D9D569269B7}"/>
              </a:ext>
            </a:extLst>
          </p:cNvPr>
          <p:cNvGrpSpPr/>
          <p:nvPr/>
        </p:nvGrpSpPr>
        <p:grpSpPr>
          <a:xfrm>
            <a:off x="4028296" y="5257800"/>
            <a:ext cx="13577429" cy="8026100"/>
            <a:chOff x="5583954" y="492734"/>
            <a:chExt cx="5873725" cy="347216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B04AE156-D665-4A2E-A557-1CC69B42B34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554"/>
            <a:stretch/>
          </p:blipFill>
          <p:spPr bwMode="auto">
            <a:xfrm>
              <a:off x="5583954" y="728838"/>
              <a:ext cx="5873725" cy="2775766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4A6DD54-E28C-477B-A87C-06D2430C1FAE}"/>
                </a:ext>
              </a:extLst>
            </p:cNvPr>
            <p:cNvSpPr txBox="1"/>
            <p:nvPr/>
          </p:nvSpPr>
          <p:spPr>
            <a:xfrm>
              <a:off x="5622054" y="1276095"/>
              <a:ext cx="488547" cy="1447024"/>
            </a:xfrm>
            <a:prstGeom prst="rect">
              <a:avLst/>
            </a:prstGeom>
            <a:solidFill>
              <a:schemeClr val="bg1"/>
            </a:solidFill>
          </p:spPr>
          <p:txBody>
            <a:bodyPr vert="vert270" wrap="square" rtlCol="0">
              <a:spAutoFit/>
            </a:bodyPr>
            <a:lstStyle/>
            <a:p>
              <a:pPr algn="ctr"/>
              <a:r>
                <a:rPr lang="fr-CA" sz="4000" dirty="0"/>
                <a:t>Probabilité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4B545D9-D6C3-4CFB-BB56-CC12848010CE}"/>
                </a:ext>
              </a:extLst>
            </p:cNvPr>
            <p:cNvSpPr txBox="1"/>
            <p:nvPr/>
          </p:nvSpPr>
          <p:spPr>
            <a:xfrm>
              <a:off x="7211542" y="492734"/>
              <a:ext cx="3176029" cy="8079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CA" sz="4000" dirty="0"/>
                <a:t>Distribution d’échantillonnage</a:t>
              </a:r>
            </a:p>
          </p:txBody>
        </p:sp>
        <p:sp>
          <p:nvSpPr>
            <p:cNvPr id="7" name="ZoneTexte 25">
              <a:extLst>
                <a:ext uri="{FF2B5EF4-FFF2-40B4-BE49-F238E27FC236}">
                  <a16:creationId xmlns:a16="http://schemas.microsoft.com/office/drawing/2014/main" id="{F0003772-8F5D-4DC1-BB87-3B64A204917D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7211542" y="3570170"/>
              <a:ext cx="1276412" cy="369331"/>
            </a:xfrm>
            <a:prstGeom prst="rect">
              <a:avLst/>
            </a:prstGeom>
            <a:noFill/>
          </p:spPr>
          <p:txBody>
            <a:bodyPr vert="horz" lIns="91440" tIns="45720" rIns="91440" bIns="45720" rtlCol="0" anchor="t" anchorCtr="0">
              <a:noAutofit/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fr-CA" sz="4000" b="1" dirty="0">
                  <a:solidFill>
                    <a:srgbClr val="EF3B2C"/>
                  </a:solidFill>
                  <a:latin typeface="Calibri" panose="020F0502020204030204" pitchFamily="34" charset="0"/>
                </a:rPr>
                <a:t>-1.96</a:t>
              </a:r>
            </a:p>
          </p:txBody>
        </p:sp>
        <p:cxnSp>
          <p:nvCxnSpPr>
            <p:cNvPr id="8" name="Connecteur droit 30">
              <a:extLst>
                <a:ext uri="{FF2B5EF4-FFF2-40B4-BE49-F238E27FC236}">
                  <a16:creationId xmlns:a16="http://schemas.microsoft.com/office/drawing/2014/main" id="{1E1F81DA-3656-41D4-9CB1-3F5EE1663C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98006" y="3115517"/>
              <a:ext cx="2368" cy="412856"/>
            </a:xfrm>
            <a:prstGeom prst="line">
              <a:avLst/>
            </a:prstGeom>
            <a:ln w="38100">
              <a:solidFill>
                <a:srgbClr val="EF3B2C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ZoneTexte 25">
              <a:extLst>
                <a:ext uri="{FF2B5EF4-FFF2-40B4-BE49-F238E27FC236}">
                  <a16:creationId xmlns:a16="http://schemas.microsoft.com/office/drawing/2014/main" id="{97CE55EF-E828-470F-8BC1-CC8E43EE522D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9084190" y="3595570"/>
              <a:ext cx="1276412" cy="369331"/>
            </a:xfrm>
            <a:prstGeom prst="rect">
              <a:avLst/>
            </a:prstGeom>
            <a:noFill/>
          </p:spPr>
          <p:txBody>
            <a:bodyPr vert="horz" lIns="91440" tIns="45720" rIns="91440" bIns="45720" rtlCol="0" anchor="t" anchorCtr="0">
              <a:noAutofit/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fr-CA" sz="4000" b="1" dirty="0">
                  <a:solidFill>
                    <a:srgbClr val="EF3B2C"/>
                  </a:solidFill>
                  <a:latin typeface="Calibri" panose="020F0502020204030204" pitchFamily="34" charset="0"/>
                </a:rPr>
                <a:t>+1.96</a:t>
              </a:r>
            </a:p>
          </p:txBody>
        </p:sp>
        <p:cxnSp>
          <p:nvCxnSpPr>
            <p:cNvPr id="10" name="Connecteur droit 30">
              <a:extLst>
                <a:ext uri="{FF2B5EF4-FFF2-40B4-BE49-F238E27FC236}">
                  <a16:creationId xmlns:a16="http://schemas.microsoft.com/office/drawing/2014/main" id="{A54CC547-9F2C-446E-A160-BDC310E331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70654" y="3140917"/>
              <a:ext cx="2368" cy="412856"/>
            </a:xfrm>
            <a:prstGeom prst="line">
              <a:avLst/>
            </a:prstGeom>
            <a:ln w="38100">
              <a:solidFill>
                <a:srgbClr val="EF3B2C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604926E-7A50-468C-9210-82B990A000AF}"/>
                </a:ext>
              </a:extLst>
            </p:cNvPr>
            <p:cNvSpPr/>
            <p:nvPr/>
          </p:nvSpPr>
          <p:spPr>
            <a:xfrm>
              <a:off x="7899401" y="920493"/>
              <a:ext cx="1870702" cy="2253988"/>
            </a:xfrm>
            <a:prstGeom prst="rect">
              <a:avLst/>
            </a:prstGeom>
            <a:solidFill>
              <a:srgbClr val="FC9272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CA">
                <a:solidFill>
                  <a:srgbClr val="00B050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A44F83C-D4CD-4C8B-A553-8CA8E5D8059C}"/>
                </a:ext>
              </a:extLst>
            </p:cNvPr>
            <p:cNvSpPr txBox="1"/>
            <p:nvPr/>
          </p:nvSpPr>
          <p:spPr>
            <a:xfrm>
              <a:off x="8367197" y="1999607"/>
              <a:ext cx="917576" cy="4321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CA" sz="4000" b="1" dirty="0"/>
                <a:t>= 0.95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037363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0FDD1FD-49C6-4CAF-A371-3D79CB109F68}"/>
              </a:ext>
            </a:extLst>
          </p:cNvPr>
          <p:cNvSpPr txBox="1"/>
          <p:nvPr/>
        </p:nvSpPr>
        <p:spPr>
          <a:xfrm>
            <a:off x="-7658100" y="707886"/>
            <a:ext cx="22898100" cy="94179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4000" dirty="0"/>
              <a:t>Pour pouvoir utiliser un processus déductif, </a:t>
            </a:r>
            <a:r>
              <a:rPr lang="fr-CA" sz="4000" b="1" dirty="0"/>
              <a:t>on doit d’abord connaître une loi générale</a:t>
            </a:r>
            <a:r>
              <a:rPr lang="fr-CA" sz="4000" dirty="0"/>
              <a:t>.</a:t>
            </a:r>
          </a:p>
          <a:p>
            <a:endParaRPr lang="fr-CA" sz="2000" dirty="0"/>
          </a:p>
          <a:p>
            <a:r>
              <a:rPr lang="fr-CA" sz="4000" dirty="0"/>
              <a:t>Exemple de loi générale :</a:t>
            </a:r>
          </a:p>
          <a:p>
            <a:endParaRPr lang="fr-CA" sz="2000" dirty="0"/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fr-CA" sz="3600" b="1" dirty="0"/>
              <a:t>SI</a:t>
            </a:r>
            <a:r>
              <a:rPr lang="fr-CA" sz="3600" dirty="0"/>
              <a:t> un être est humain, </a:t>
            </a:r>
          </a:p>
          <a:p>
            <a:pPr marL="1485900" lvl="2" indent="-571500">
              <a:buFont typeface="Wingdings" panose="05000000000000000000" pitchFamily="2" charset="2"/>
              <a:buChar char="Ø"/>
            </a:pPr>
            <a:r>
              <a:rPr lang="fr-CA" sz="3600" b="1" dirty="0"/>
              <a:t>ALORS</a:t>
            </a:r>
            <a:r>
              <a:rPr lang="fr-CA" sz="3600" dirty="0"/>
              <a:t> il est mortel.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endParaRPr lang="fr-CA" sz="3600" dirty="0"/>
          </a:p>
          <a:p>
            <a:r>
              <a:rPr lang="fr-CA" sz="4000" b="1" dirty="0"/>
              <a:t>Étant donnée cette loi générale</a:t>
            </a:r>
            <a:r>
              <a:rPr lang="fr-CA" sz="4000" dirty="0"/>
              <a:t>, 4 cas peuvent survenir:</a:t>
            </a:r>
          </a:p>
          <a:p>
            <a:endParaRPr lang="fr-CA" sz="2000" dirty="0"/>
          </a:p>
          <a:p>
            <a:pPr marL="742950" indent="-742950">
              <a:buFont typeface="+mj-lt"/>
              <a:buAutoNum type="arabicPeriod"/>
            </a:pPr>
            <a:r>
              <a:rPr lang="fr-CA" sz="3600" b="1" dirty="0"/>
              <a:t>Socrate est un être humain.</a:t>
            </a:r>
          </a:p>
          <a:p>
            <a:pPr marL="1657350" lvl="2" indent="-742950">
              <a:buFont typeface="Wingdings" panose="05000000000000000000" pitchFamily="2" charset="2"/>
              <a:buChar char="Ø"/>
            </a:pPr>
            <a:r>
              <a:rPr lang="fr-CA" sz="3600" b="1" dirty="0"/>
              <a:t>On peut conclure que Socrate est mortel.</a:t>
            </a:r>
          </a:p>
          <a:p>
            <a:pPr marL="1657350" lvl="2" indent="-742950">
              <a:buFont typeface="Wingdings" panose="05000000000000000000" pitchFamily="2" charset="2"/>
              <a:buChar char="Ø"/>
            </a:pPr>
            <a:endParaRPr lang="fr-CA" sz="1000" dirty="0"/>
          </a:p>
          <a:p>
            <a:pPr marL="742950" indent="-742950">
              <a:buFont typeface="+mj-lt"/>
              <a:buAutoNum type="arabicPeriod"/>
            </a:pPr>
            <a:r>
              <a:rPr lang="fr-CA" sz="3600" dirty="0"/>
              <a:t>Socrate n'est pas un être humain.</a:t>
            </a:r>
          </a:p>
          <a:p>
            <a:pPr marL="1657350" lvl="2" indent="-742950">
              <a:buFont typeface="Wingdings" panose="05000000000000000000" pitchFamily="2" charset="2"/>
              <a:buChar char="Ø"/>
            </a:pPr>
            <a:r>
              <a:rPr lang="fr-CA" sz="3600" dirty="0"/>
              <a:t>On ne peut rien conclure.</a:t>
            </a:r>
          </a:p>
          <a:p>
            <a:pPr marL="1657350" lvl="2" indent="-742950">
              <a:buFont typeface="Wingdings" panose="05000000000000000000" pitchFamily="2" charset="2"/>
              <a:buChar char="Ø"/>
            </a:pPr>
            <a:endParaRPr lang="fr-CA" sz="1000" dirty="0"/>
          </a:p>
          <a:p>
            <a:pPr marL="742950" indent="-742950">
              <a:buFont typeface="+mj-lt"/>
              <a:buAutoNum type="arabicPeriod"/>
            </a:pPr>
            <a:r>
              <a:rPr lang="fr-CA" sz="3600" dirty="0"/>
              <a:t>Socrate est mortel.</a:t>
            </a:r>
          </a:p>
          <a:p>
            <a:pPr marL="1657350" lvl="2" indent="-742950">
              <a:buFont typeface="Wingdings" panose="05000000000000000000" pitchFamily="2" charset="2"/>
              <a:buChar char="Ø"/>
            </a:pPr>
            <a:r>
              <a:rPr lang="fr-CA" sz="3600" dirty="0"/>
              <a:t>On ne peut rien conclure.</a:t>
            </a:r>
          </a:p>
          <a:p>
            <a:pPr marL="1657350" lvl="2" indent="-742950">
              <a:buFont typeface="Wingdings" panose="05000000000000000000" pitchFamily="2" charset="2"/>
              <a:buChar char="Ø"/>
            </a:pPr>
            <a:endParaRPr lang="fr-CA" sz="1000" dirty="0"/>
          </a:p>
          <a:p>
            <a:pPr marL="742950" indent="-742950">
              <a:buFont typeface="+mj-lt"/>
              <a:buAutoNum type="arabicPeriod"/>
            </a:pPr>
            <a:r>
              <a:rPr lang="fr-CA" sz="3600" b="1" dirty="0"/>
              <a:t>Socrate n'est pas mortel.</a:t>
            </a:r>
          </a:p>
          <a:p>
            <a:pPr marL="1657350" lvl="2" indent="-742950">
              <a:buFont typeface="Wingdings" panose="05000000000000000000" pitchFamily="2" charset="2"/>
              <a:buChar char="Ø"/>
            </a:pPr>
            <a:r>
              <a:rPr lang="fr-CA" sz="3600" b="1" dirty="0"/>
              <a:t>On peut conclure que Socrate n'est pas un être humain.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-7658100" y="-707886"/>
            <a:ext cx="228981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b="1" dirty="0">
                <a:solidFill>
                  <a:srgbClr val="A50F15"/>
                </a:solidFill>
              </a:rPr>
              <a:t>1.2.1. STATISTIQUES INFÉRENTIELLES : MÉTHODE ESSENTIELLEMENT DÉDUCTIVE</a:t>
            </a:r>
          </a:p>
        </p:txBody>
      </p:sp>
      <p:pic>
        <p:nvPicPr>
          <p:cNvPr id="1026" name="Picture 2" descr="Résultats de recherche d'images pour « socrate »">
            <a:extLst>
              <a:ext uri="{FF2B5EF4-FFF2-40B4-BE49-F238E27FC236}">
                <a16:creationId xmlns:a16="http://schemas.microsoft.com/office/drawing/2014/main" id="{6E2D009E-8446-41A8-9537-BC7136D333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4363" y="2161699"/>
            <a:ext cx="9808651" cy="6510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76008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0FDD1FD-49C6-4CAF-A371-3D79CB109F68}"/>
                  </a:ext>
                </a:extLst>
              </p:cNvPr>
              <p:cNvSpPr txBox="1"/>
              <p:nvPr/>
            </p:nvSpPr>
            <p:spPr>
              <a:xfrm>
                <a:off x="-7658100" y="707886"/>
                <a:ext cx="25755600" cy="148963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CA" sz="4000" dirty="0"/>
                  <a:t>Dans le cadre d'un test d'hypothèse, la loi générale correspond à la distribution d’échantillonnage.</a:t>
                </a:r>
              </a:p>
              <a:p>
                <a:endParaRPr lang="fr-CA" sz="2000" dirty="0"/>
              </a:p>
              <a:p>
                <a:r>
                  <a:rPr lang="fr-CA" sz="4000" dirty="0"/>
                  <a:t>Prenons l’exemple d’une loi générale  associée à la distribution d’échantillonnage des scores z :</a:t>
                </a:r>
              </a:p>
              <a:p>
                <a:endParaRPr lang="fr-CA" sz="2000" dirty="0"/>
              </a:p>
              <a:p>
                <a:pPr marL="571500" indent="-571500">
                  <a:buFont typeface="Wingdings" panose="05000000000000000000" pitchFamily="2" charset="2"/>
                  <a:buChar char="§"/>
                </a:pPr>
                <a:r>
                  <a:rPr lang="fr-CA" sz="4000" b="1" dirty="0"/>
                  <a:t>SI </a:t>
                </a:r>
                <a:r>
                  <a:rPr lang="fr-CA" sz="4000" dirty="0"/>
                  <a:t>un échantillon est tiré de la population Y, </a:t>
                </a:r>
              </a:p>
              <a:p>
                <a:pPr marL="1485900" lvl="2" indent="-571500">
                  <a:buFont typeface="Wingdings" panose="05000000000000000000" pitchFamily="2" charset="2"/>
                  <a:buChar char="Ø"/>
                </a:pPr>
                <a:r>
                  <a:rPr lang="fr-CA" sz="4000" b="1" dirty="0"/>
                  <a:t>ALORS</a:t>
                </a:r>
                <a:r>
                  <a:rPr lang="fr-CA" sz="4000" dirty="0"/>
                  <a:t> dans 95 % des cas, son score z sur la distribution d'échantillonnage de la population Y </a:t>
                </a:r>
                <a:br>
                  <a:rPr lang="fr-CA" sz="4000" dirty="0"/>
                </a:br>
                <a:r>
                  <a:rPr lang="fr-CA" sz="4000" dirty="0"/>
                  <a:t>se situera entre -1.96 et +1.96.</a:t>
                </a:r>
              </a:p>
              <a:p>
                <a:endParaRPr lang="fr-CA" sz="3600" dirty="0"/>
              </a:p>
              <a:p>
                <a:r>
                  <a:rPr lang="fr-CA" sz="4000" b="1" dirty="0"/>
                  <a:t>Étant donnée cette loi générale</a:t>
                </a:r>
                <a:r>
                  <a:rPr lang="fr-CA" sz="4000" dirty="0"/>
                  <a:t>, si vous tirez un échantillon, 4 cas peuvent survenir:</a:t>
                </a:r>
              </a:p>
              <a:p>
                <a:endParaRPr lang="fr-CA" sz="2000" dirty="0"/>
              </a:p>
              <a:p>
                <a:pPr marL="742950" indent="-742950">
                  <a:buFont typeface="+mj-lt"/>
                  <a:buAutoNum type="arabicPeriod"/>
                </a:pPr>
                <a:r>
                  <a:rPr lang="fr-CA" sz="3600" dirty="0"/>
                  <a:t>L’échantillon est bel et bien tiré de la population Y.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On ne peut jamais affirmer ceci avec certitude.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endParaRPr lang="fr-CA" sz="1000" dirty="0"/>
              </a:p>
              <a:p>
                <a:pPr marL="742950" indent="-742950">
                  <a:buFont typeface="+mj-lt"/>
                  <a:buAutoNum type="arabicPeriod"/>
                </a:pPr>
                <a:r>
                  <a:rPr lang="fr-CA" sz="3600" dirty="0"/>
                  <a:t>L’échantillon N’est PAS tiré de la population Y.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On ne peut jamais affirmer ceci avec certitude </a:t>
                </a:r>
                <a:br>
                  <a:rPr lang="fr-CA" sz="3600" dirty="0"/>
                </a:br>
                <a:r>
                  <a:rPr lang="fr-CA" sz="3600" dirty="0"/>
                  <a:t>(et on ne pourrait rien conclure).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endParaRPr lang="fr-CA" sz="1000" dirty="0"/>
              </a:p>
              <a:p>
                <a:pPr marL="742950" indent="-742950">
                  <a:buFont typeface="+mj-lt"/>
                  <a:buAutoNum type="arabicPeriod"/>
                </a:pPr>
                <a:r>
                  <a:rPr lang="fr-CA" sz="3600" dirty="0"/>
                  <a:t>Le score z de l’échantillon est situé entre -1.96 et +1.96.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On ne peut rien conclure.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endParaRPr lang="fr-CA" sz="1000" dirty="0"/>
              </a:p>
              <a:p>
                <a:pPr marL="742950" indent="-742950">
                  <a:buFont typeface="+mj-lt"/>
                  <a:buAutoNum type="arabicPeriod"/>
                </a:pPr>
                <a:r>
                  <a:rPr lang="fr-CA" sz="3600" b="1" dirty="0"/>
                  <a:t>Le score z de l’échantillon N’est PAS entre -1.96 et +1.96.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b="1" dirty="0"/>
                  <a:t>On peut conclure que l’échantillon n’est pas tiré de la population Y!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endParaRPr lang="fr-CA" sz="3600" b="1" dirty="0"/>
              </a:p>
              <a:p>
                <a:pPr marL="571500" indent="-571500">
                  <a:buFont typeface="Wingdings" panose="05000000000000000000" pitchFamily="2" charset="2"/>
                  <a:buChar char="v"/>
                </a:pPr>
                <a:r>
                  <a:rPr lang="fr-CA" sz="4000" b="1" dirty="0"/>
                  <a:t>Notons toutefois que la loi générale n’indique pas que TOUS les échantillons devraient se retrouver </a:t>
                </a:r>
                <a:br>
                  <a:rPr lang="fr-CA" sz="4000" b="1" dirty="0"/>
                </a:br>
                <a:r>
                  <a:rPr lang="fr-CA" sz="4000" b="1" dirty="0"/>
                  <a:t>entre -1.96 et +1.96.</a:t>
                </a:r>
              </a:p>
              <a:p>
                <a:pPr marL="1485900" lvl="2" indent="-571500">
                  <a:buFont typeface="Wingdings" panose="05000000000000000000" pitchFamily="2" charset="2"/>
                  <a:buChar char="v"/>
                </a:pPr>
                <a:r>
                  <a:rPr lang="fr-CA" sz="3600" b="1" dirty="0"/>
                  <a:t>SEULEMENT 95 % devraient se retrouver entre -1.96 et +1.96.</a:t>
                </a:r>
              </a:p>
              <a:p>
                <a:pPr marL="571500" indent="-571500">
                  <a:buFont typeface="Wingdings" panose="05000000000000000000" pitchFamily="2" charset="2"/>
                  <a:buChar char="v"/>
                </a:pPr>
                <a:endParaRPr lang="fr-CA" sz="4000" b="1" dirty="0"/>
              </a:p>
              <a:p>
                <a:pPr marL="571500" indent="-571500">
                  <a:buFont typeface="Wingdings" panose="05000000000000000000" pitchFamily="2" charset="2"/>
                  <a:buChar char="v"/>
                </a:pPr>
                <a:r>
                  <a:rPr lang="fr-CA" sz="4000" b="1" dirty="0"/>
                  <a:t>Ainsi, en rejetant la loi générale (et donc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4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4000" b="1" i="1" smtClean="0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fr-CA" sz="40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fr-CA" sz="4000" b="1" dirty="0"/>
                  <a:t>), on sait que si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40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4000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fr-CA" sz="4000" b="1" i="1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fr-CA" sz="4000" b="1" dirty="0"/>
                  <a:t> est vraie, on a une probabilité de 5 % de se tromper.</a:t>
                </a:r>
              </a:p>
              <a:p>
                <a:pPr marL="1485900" lvl="2" indent="-571500">
                  <a:buFont typeface="Wingdings" panose="05000000000000000000" pitchFamily="2" charset="2"/>
                  <a:buChar char="v"/>
                </a:pPr>
                <a:r>
                  <a:rPr lang="fr-CA" sz="3600" b="1" dirty="0"/>
                  <a:t>C’est la probabilité d’erreur de type 1.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0FDD1FD-49C6-4CAF-A371-3D79CB109F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658100" y="707886"/>
                <a:ext cx="25755600" cy="14896386"/>
              </a:xfrm>
              <a:prstGeom prst="rect">
                <a:avLst/>
              </a:prstGeom>
              <a:blipFill>
                <a:blip r:embed="rId3"/>
                <a:stretch>
                  <a:fillRect l="-852" t="-736" b="-164"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-7658101" y="-707887"/>
            <a:ext cx="242033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b="1" dirty="0">
                <a:solidFill>
                  <a:srgbClr val="A50F15"/>
                </a:solidFill>
              </a:rPr>
              <a:t>1.2.1. STATISTIQUES INFÉRENTIELLES : MÉTHODE ESSENTIELLEMENT DÉDUCTIVE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802B870-7FB4-4AA0-906E-55EF4E61A575}"/>
              </a:ext>
            </a:extLst>
          </p:cNvPr>
          <p:cNvGrpSpPr/>
          <p:nvPr/>
        </p:nvGrpSpPr>
        <p:grpSpPr>
          <a:xfrm>
            <a:off x="6924345" y="5003362"/>
            <a:ext cx="9620910" cy="6551534"/>
            <a:chOff x="5583954" y="-34919"/>
            <a:chExt cx="5873725" cy="3999820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C0AAC7B5-407A-47A7-B6D0-0F16D996A93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554"/>
            <a:stretch/>
          </p:blipFill>
          <p:spPr bwMode="auto">
            <a:xfrm>
              <a:off x="5583954" y="728838"/>
              <a:ext cx="5873725" cy="2775766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577CD2D-FEF2-460F-9228-B534FCD73572}"/>
                </a:ext>
              </a:extLst>
            </p:cNvPr>
            <p:cNvSpPr txBox="1"/>
            <p:nvPr/>
          </p:nvSpPr>
          <p:spPr>
            <a:xfrm>
              <a:off x="5622054" y="1276095"/>
              <a:ext cx="488547" cy="1447024"/>
            </a:xfrm>
            <a:prstGeom prst="rect">
              <a:avLst/>
            </a:prstGeom>
            <a:solidFill>
              <a:schemeClr val="bg1"/>
            </a:solidFill>
          </p:spPr>
          <p:txBody>
            <a:bodyPr vert="vert270" wrap="square" rtlCol="0">
              <a:spAutoFit/>
            </a:bodyPr>
            <a:lstStyle/>
            <a:p>
              <a:pPr algn="ctr"/>
              <a:r>
                <a:rPr lang="fr-CA" sz="4000" dirty="0"/>
                <a:t>Probabilité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3FD635F-8DD8-4368-A371-52322E2002F6}"/>
                </a:ext>
              </a:extLst>
            </p:cNvPr>
            <p:cNvSpPr txBox="1"/>
            <p:nvPr/>
          </p:nvSpPr>
          <p:spPr>
            <a:xfrm>
              <a:off x="7237970" y="-34919"/>
              <a:ext cx="3176029" cy="8079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CA" sz="4000" dirty="0"/>
                <a:t>Distribution d’échantillonnage</a:t>
              </a:r>
            </a:p>
          </p:txBody>
        </p:sp>
        <p:sp>
          <p:nvSpPr>
            <p:cNvPr id="18" name="ZoneTexte 25">
              <a:extLst>
                <a:ext uri="{FF2B5EF4-FFF2-40B4-BE49-F238E27FC236}">
                  <a16:creationId xmlns:a16="http://schemas.microsoft.com/office/drawing/2014/main" id="{640A90BF-EC5F-4D97-B36F-1D05BEACD369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7211542" y="3570170"/>
              <a:ext cx="1276412" cy="369331"/>
            </a:xfrm>
            <a:prstGeom prst="rect">
              <a:avLst/>
            </a:prstGeom>
            <a:noFill/>
          </p:spPr>
          <p:txBody>
            <a:bodyPr vert="horz" lIns="91440" tIns="45720" rIns="91440" bIns="45720" rtlCol="0" anchor="t" anchorCtr="0">
              <a:noAutofit/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fr-CA" sz="4000" b="1" dirty="0">
                  <a:solidFill>
                    <a:srgbClr val="EF3B2C"/>
                  </a:solidFill>
                  <a:latin typeface="Calibri" panose="020F0502020204030204" pitchFamily="34" charset="0"/>
                </a:rPr>
                <a:t>-1.96</a:t>
              </a:r>
            </a:p>
          </p:txBody>
        </p:sp>
        <p:cxnSp>
          <p:nvCxnSpPr>
            <p:cNvPr id="19" name="Connecteur droit 30">
              <a:extLst>
                <a:ext uri="{FF2B5EF4-FFF2-40B4-BE49-F238E27FC236}">
                  <a16:creationId xmlns:a16="http://schemas.microsoft.com/office/drawing/2014/main" id="{6409584B-1390-4896-82BB-E298257A0E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98006" y="3115517"/>
              <a:ext cx="2368" cy="412856"/>
            </a:xfrm>
            <a:prstGeom prst="line">
              <a:avLst/>
            </a:prstGeom>
            <a:ln w="38100">
              <a:solidFill>
                <a:srgbClr val="EF3B2C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ZoneTexte 25">
              <a:extLst>
                <a:ext uri="{FF2B5EF4-FFF2-40B4-BE49-F238E27FC236}">
                  <a16:creationId xmlns:a16="http://schemas.microsoft.com/office/drawing/2014/main" id="{D6911AAA-ADA2-4DA1-9791-3633EC402EA8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9084190" y="3595570"/>
              <a:ext cx="1276412" cy="369331"/>
            </a:xfrm>
            <a:prstGeom prst="rect">
              <a:avLst/>
            </a:prstGeom>
            <a:noFill/>
          </p:spPr>
          <p:txBody>
            <a:bodyPr vert="horz" lIns="91440" tIns="45720" rIns="91440" bIns="45720" rtlCol="0" anchor="t" anchorCtr="0">
              <a:noAutofit/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fr-CA" sz="4000" b="1" dirty="0">
                  <a:solidFill>
                    <a:srgbClr val="EF3B2C"/>
                  </a:solidFill>
                  <a:latin typeface="Calibri" panose="020F0502020204030204" pitchFamily="34" charset="0"/>
                </a:rPr>
                <a:t>+1.96</a:t>
              </a:r>
            </a:p>
          </p:txBody>
        </p:sp>
        <p:cxnSp>
          <p:nvCxnSpPr>
            <p:cNvPr id="21" name="Connecteur droit 30">
              <a:extLst>
                <a:ext uri="{FF2B5EF4-FFF2-40B4-BE49-F238E27FC236}">
                  <a16:creationId xmlns:a16="http://schemas.microsoft.com/office/drawing/2014/main" id="{B1A32D25-B6D1-428B-9610-1E5EBE5316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70654" y="3140917"/>
              <a:ext cx="2368" cy="412856"/>
            </a:xfrm>
            <a:prstGeom prst="line">
              <a:avLst/>
            </a:prstGeom>
            <a:ln w="38100">
              <a:solidFill>
                <a:srgbClr val="EF3B2C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40EF33B1-29E9-447A-AA90-67AE75A4743E}"/>
                </a:ext>
              </a:extLst>
            </p:cNvPr>
            <p:cNvSpPr/>
            <p:nvPr/>
          </p:nvSpPr>
          <p:spPr>
            <a:xfrm>
              <a:off x="7899401" y="920493"/>
              <a:ext cx="1870702" cy="2253988"/>
            </a:xfrm>
            <a:prstGeom prst="rect">
              <a:avLst/>
            </a:prstGeom>
            <a:solidFill>
              <a:srgbClr val="FC9272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CA">
                <a:solidFill>
                  <a:srgbClr val="00B050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715E8CD-4472-47A9-8795-26118F002D64}"/>
                </a:ext>
              </a:extLst>
            </p:cNvPr>
            <p:cNvSpPr txBox="1"/>
            <p:nvPr/>
          </p:nvSpPr>
          <p:spPr>
            <a:xfrm>
              <a:off x="8367197" y="1999607"/>
              <a:ext cx="917576" cy="4321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CA" sz="4000" b="1" dirty="0"/>
                <a:t>= 0.95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749797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0FDD1FD-49C6-4CAF-A371-3D79CB109F68}"/>
              </a:ext>
            </a:extLst>
          </p:cNvPr>
          <p:cNvSpPr txBox="1"/>
          <p:nvPr/>
        </p:nvSpPr>
        <p:spPr>
          <a:xfrm>
            <a:off x="-7658100" y="707886"/>
            <a:ext cx="25755600" cy="938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4000" dirty="0"/>
              <a:t>Ainsi, la méthode des statistiques inférentielle repose sur une loi générale.</a:t>
            </a:r>
          </a:p>
          <a:p>
            <a:endParaRPr lang="fr-CA" sz="4000" dirty="0"/>
          </a:p>
          <a:p>
            <a:r>
              <a:rPr lang="fr-CA" sz="4000" dirty="0"/>
              <a:t>Or, on ne peut </a:t>
            </a:r>
            <a:r>
              <a:rPr lang="fr-CA" sz="4000" b="1" dirty="0"/>
              <a:t>JAMAIS</a:t>
            </a:r>
            <a:r>
              <a:rPr lang="fr-CA" sz="4000" dirty="0"/>
              <a:t> vérifier directement que cette loi est correcte.</a:t>
            </a:r>
          </a:p>
          <a:p>
            <a:endParaRPr lang="fr-CA" sz="2000" b="1" dirty="0"/>
          </a:p>
          <a:p>
            <a:pPr marL="1657350" lvl="2" indent="-742950">
              <a:buFont typeface="Wingdings" panose="05000000000000000000" pitchFamily="2" charset="2"/>
              <a:buChar char="Ø"/>
            </a:pPr>
            <a:r>
              <a:rPr lang="fr-CA" sz="3600" dirty="0"/>
              <a:t>On ne peut </a:t>
            </a:r>
            <a:r>
              <a:rPr lang="fr-CA" sz="3600" b="1" dirty="0"/>
              <a:t>JAMAIS</a:t>
            </a:r>
            <a:r>
              <a:rPr lang="fr-CA" sz="3600" dirty="0"/>
              <a:t> vérifier la distribution d’échantillonnage directement.</a:t>
            </a:r>
          </a:p>
          <a:p>
            <a:pPr marL="1657350" lvl="2" indent="-742950">
              <a:buFont typeface="Wingdings" panose="05000000000000000000" pitchFamily="2" charset="2"/>
              <a:buChar char="Ø"/>
            </a:pPr>
            <a:endParaRPr lang="fr-CA" sz="2000" dirty="0"/>
          </a:p>
          <a:p>
            <a:pPr marL="1657350" lvl="2" indent="-742950">
              <a:buFont typeface="Wingdings" panose="05000000000000000000" pitchFamily="2" charset="2"/>
              <a:buChar char="Ø"/>
            </a:pPr>
            <a:r>
              <a:rPr lang="fr-CA" sz="3600" dirty="0"/>
              <a:t>On ne peut donc jamais vérifier les valeurs critiques directement.</a:t>
            </a:r>
          </a:p>
          <a:p>
            <a:pPr lvl="2"/>
            <a:endParaRPr lang="fr-CA" sz="4000" dirty="0"/>
          </a:p>
          <a:p>
            <a:r>
              <a:rPr lang="fr-CA" sz="3600" dirty="0"/>
              <a:t>On peut néanmoins </a:t>
            </a:r>
            <a:r>
              <a:rPr lang="fr-CA" sz="3600" b="1" dirty="0"/>
              <a:t>POSTULER</a:t>
            </a:r>
            <a:r>
              <a:rPr lang="fr-CA" sz="3600" dirty="0"/>
              <a:t> que la loi générale est respectée…</a:t>
            </a:r>
          </a:p>
          <a:p>
            <a:endParaRPr lang="fr-CA" sz="2000" dirty="0"/>
          </a:p>
          <a:p>
            <a:pPr marL="1657350" lvl="2" indent="-742950">
              <a:buFont typeface="Wingdings" panose="05000000000000000000" pitchFamily="2" charset="2"/>
              <a:buChar char="Ø"/>
            </a:pPr>
            <a:r>
              <a:rPr lang="fr-CA" sz="3600" dirty="0"/>
              <a:t>…</a:t>
            </a:r>
            <a:r>
              <a:rPr lang="fr-CA" sz="3600" b="1" dirty="0"/>
              <a:t>SI ET SEULEMENT SI</a:t>
            </a:r>
            <a:r>
              <a:rPr lang="fr-CA" sz="3600" dirty="0"/>
              <a:t>… certains postulats sont respectés</a:t>
            </a:r>
          </a:p>
          <a:p>
            <a:pPr marL="1657350" lvl="2" indent="-742950">
              <a:buFont typeface="Wingdings" panose="05000000000000000000" pitchFamily="2" charset="2"/>
              <a:buChar char="Ø"/>
            </a:pPr>
            <a:r>
              <a:rPr lang="fr-CA" sz="3600" dirty="0"/>
              <a:t>(ex. normalité, homoscédasticité, additivité, linéarité, colinéarité, etc.)</a:t>
            </a:r>
          </a:p>
          <a:p>
            <a:pPr marL="1657350" lvl="2" indent="-742950">
              <a:buFont typeface="Wingdings" panose="05000000000000000000" pitchFamily="2" charset="2"/>
              <a:buChar char="Ø"/>
            </a:pPr>
            <a:endParaRPr lang="fr-CA" sz="4000" dirty="0"/>
          </a:p>
          <a:p>
            <a:r>
              <a:rPr lang="fr-CA" sz="3600" dirty="0"/>
              <a:t>Or, les méthodes de vérification de ces postulats sont approximatives.</a:t>
            </a:r>
          </a:p>
          <a:p>
            <a:endParaRPr lang="fr-CA" sz="2000" dirty="0"/>
          </a:p>
          <a:p>
            <a:pPr marL="1657350" lvl="2" indent="-742950">
              <a:buFont typeface="Wingdings" panose="05000000000000000000" pitchFamily="2" charset="2"/>
              <a:buChar char="Ø"/>
            </a:pPr>
            <a:r>
              <a:rPr lang="fr-CA" sz="3600" dirty="0"/>
              <a:t>Ceci fragilise la validité de toute la méthode.</a:t>
            </a:r>
          </a:p>
          <a:p>
            <a:pPr marL="1657350" lvl="2" indent="-742950">
              <a:buFont typeface="Wingdings" panose="05000000000000000000" pitchFamily="2" charset="2"/>
              <a:buChar char="Ø"/>
            </a:pPr>
            <a:r>
              <a:rPr lang="fr-CA" sz="3600" dirty="0"/>
              <a:t>Ceci contribue au problème de reproductibilité des résultats qui frappe actuellement plusieurs domaines de recherche </a:t>
            </a:r>
            <a:br>
              <a:rPr lang="fr-CA" sz="3600" dirty="0"/>
            </a:br>
            <a:r>
              <a:rPr lang="fr-CA" sz="3600" dirty="0"/>
              <a:t>(incluant les sciences biomédicales et humaines)!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-7658101" y="-707886"/>
            <a:ext cx="246605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b="1" dirty="0">
                <a:solidFill>
                  <a:srgbClr val="A50F15"/>
                </a:solidFill>
              </a:rPr>
              <a:t>1.2.1. STATISTIQUES INFÉRENTIELLES : MÉTHODE ESSENTIELLEMENT DÉDUCTIVE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802B870-7FB4-4AA0-906E-55EF4E61A575}"/>
              </a:ext>
            </a:extLst>
          </p:cNvPr>
          <p:cNvGrpSpPr/>
          <p:nvPr/>
        </p:nvGrpSpPr>
        <p:grpSpPr>
          <a:xfrm>
            <a:off x="7381545" y="1917262"/>
            <a:ext cx="9620910" cy="6551534"/>
            <a:chOff x="5583954" y="-34919"/>
            <a:chExt cx="5873725" cy="3999820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C0AAC7B5-407A-47A7-B6D0-0F16D996A93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554"/>
            <a:stretch/>
          </p:blipFill>
          <p:spPr bwMode="auto">
            <a:xfrm>
              <a:off x="5583954" y="728838"/>
              <a:ext cx="5873725" cy="2775766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577CD2D-FEF2-460F-9228-B534FCD73572}"/>
                </a:ext>
              </a:extLst>
            </p:cNvPr>
            <p:cNvSpPr txBox="1"/>
            <p:nvPr/>
          </p:nvSpPr>
          <p:spPr>
            <a:xfrm>
              <a:off x="5622054" y="1276095"/>
              <a:ext cx="488547" cy="1447024"/>
            </a:xfrm>
            <a:prstGeom prst="rect">
              <a:avLst/>
            </a:prstGeom>
            <a:solidFill>
              <a:schemeClr val="bg1"/>
            </a:solidFill>
          </p:spPr>
          <p:txBody>
            <a:bodyPr vert="vert270" wrap="square" rtlCol="0">
              <a:spAutoFit/>
            </a:bodyPr>
            <a:lstStyle/>
            <a:p>
              <a:pPr algn="ctr"/>
              <a:r>
                <a:rPr lang="fr-CA" sz="4000" dirty="0"/>
                <a:t>Probabilité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3FD635F-8DD8-4368-A371-52322E2002F6}"/>
                </a:ext>
              </a:extLst>
            </p:cNvPr>
            <p:cNvSpPr txBox="1"/>
            <p:nvPr/>
          </p:nvSpPr>
          <p:spPr>
            <a:xfrm>
              <a:off x="7237970" y="-34919"/>
              <a:ext cx="3176029" cy="8079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CA" sz="4000" dirty="0"/>
                <a:t>Distribution d’échantillonnage</a:t>
              </a:r>
            </a:p>
          </p:txBody>
        </p:sp>
        <p:sp>
          <p:nvSpPr>
            <p:cNvPr id="18" name="ZoneTexte 25">
              <a:extLst>
                <a:ext uri="{FF2B5EF4-FFF2-40B4-BE49-F238E27FC236}">
                  <a16:creationId xmlns:a16="http://schemas.microsoft.com/office/drawing/2014/main" id="{640A90BF-EC5F-4D97-B36F-1D05BEACD369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7211542" y="3570170"/>
              <a:ext cx="1276412" cy="369331"/>
            </a:xfrm>
            <a:prstGeom prst="rect">
              <a:avLst/>
            </a:prstGeom>
            <a:noFill/>
          </p:spPr>
          <p:txBody>
            <a:bodyPr vert="horz" lIns="91440" tIns="45720" rIns="91440" bIns="45720" rtlCol="0" anchor="t" anchorCtr="0">
              <a:noAutofit/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fr-CA" sz="4000" b="1" dirty="0">
                  <a:solidFill>
                    <a:srgbClr val="EF3B2C"/>
                  </a:solidFill>
                  <a:latin typeface="Calibri" panose="020F0502020204030204" pitchFamily="34" charset="0"/>
                </a:rPr>
                <a:t>-1.96</a:t>
              </a:r>
            </a:p>
          </p:txBody>
        </p:sp>
        <p:cxnSp>
          <p:nvCxnSpPr>
            <p:cNvPr id="19" name="Connecteur droit 30">
              <a:extLst>
                <a:ext uri="{FF2B5EF4-FFF2-40B4-BE49-F238E27FC236}">
                  <a16:creationId xmlns:a16="http://schemas.microsoft.com/office/drawing/2014/main" id="{6409584B-1390-4896-82BB-E298257A0E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98006" y="3115517"/>
              <a:ext cx="2368" cy="412856"/>
            </a:xfrm>
            <a:prstGeom prst="line">
              <a:avLst/>
            </a:prstGeom>
            <a:ln w="38100">
              <a:solidFill>
                <a:srgbClr val="EF3B2C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ZoneTexte 25">
              <a:extLst>
                <a:ext uri="{FF2B5EF4-FFF2-40B4-BE49-F238E27FC236}">
                  <a16:creationId xmlns:a16="http://schemas.microsoft.com/office/drawing/2014/main" id="{D6911AAA-ADA2-4DA1-9791-3633EC402EA8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9084190" y="3595570"/>
              <a:ext cx="1276412" cy="369331"/>
            </a:xfrm>
            <a:prstGeom prst="rect">
              <a:avLst/>
            </a:prstGeom>
            <a:noFill/>
          </p:spPr>
          <p:txBody>
            <a:bodyPr vert="horz" lIns="91440" tIns="45720" rIns="91440" bIns="45720" rtlCol="0" anchor="t" anchorCtr="0">
              <a:noAutofit/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fr-CA" sz="4000" b="1" dirty="0">
                  <a:solidFill>
                    <a:srgbClr val="EF3B2C"/>
                  </a:solidFill>
                  <a:latin typeface="Calibri" panose="020F0502020204030204" pitchFamily="34" charset="0"/>
                </a:rPr>
                <a:t>+1.96</a:t>
              </a:r>
            </a:p>
          </p:txBody>
        </p:sp>
        <p:cxnSp>
          <p:nvCxnSpPr>
            <p:cNvPr id="21" name="Connecteur droit 30">
              <a:extLst>
                <a:ext uri="{FF2B5EF4-FFF2-40B4-BE49-F238E27FC236}">
                  <a16:creationId xmlns:a16="http://schemas.microsoft.com/office/drawing/2014/main" id="{B1A32D25-B6D1-428B-9610-1E5EBE5316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70654" y="3140917"/>
              <a:ext cx="2368" cy="412856"/>
            </a:xfrm>
            <a:prstGeom prst="line">
              <a:avLst/>
            </a:prstGeom>
            <a:ln w="38100">
              <a:solidFill>
                <a:srgbClr val="EF3B2C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40EF33B1-29E9-447A-AA90-67AE75A4743E}"/>
                </a:ext>
              </a:extLst>
            </p:cNvPr>
            <p:cNvSpPr/>
            <p:nvPr/>
          </p:nvSpPr>
          <p:spPr>
            <a:xfrm>
              <a:off x="7899401" y="920493"/>
              <a:ext cx="1870702" cy="2253988"/>
            </a:xfrm>
            <a:prstGeom prst="rect">
              <a:avLst/>
            </a:prstGeom>
            <a:solidFill>
              <a:srgbClr val="FC9272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CA">
                <a:solidFill>
                  <a:srgbClr val="00B050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715E8CD-4472-47A9-8795-26118F002D64}"/>
                </a:ext>
              </a:extLst>
            </p:cNvPr>
            <p:cNvSpPr txBox="1"/>
            <p:nvPr/>
          </p:nvSpPr>
          <p:spPr>
            <a:xfrm>
              <a:off x="8367197" y="1999607"/>
              <a:ext cx="917576" cy="4321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CA" sz="4000" b="1" dirty="0"/>
                <a:t>= 0.95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393766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-7562850" y="2413337"/>
            <a:ext cx="273177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6000" b="1" dirty="0">
                <a:solidFill>
                  <a:srgbClr val="08519C"/>
                </a:solidFill>
              </a:rPr>
              <a:t>1.2.2. APPRENTISSAGE MACHINE : MÉTHODE ESSENTIELLEMENT INDUCTIVE</a:t>
            </a:r>
          </a:p>
        </p:txBody>
      </p:sp>
    </p:spTree>
    <p:extLst>
      <p:ext uri="{BB962C8B-B14F-4D97-AF65-F5344CB8AC3E}">
        <p14:creationId xmlns:p14="http://schemas.microsoft.com/office/powerpoint/2010/main" val="28869159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0FDD1FD-49C6-4CAF-A371-3D79CB109F68}"/>
              </a:ext>
            </a:extLst>
          </p:cNvPr>
          <p:cNvSpPr txBox="1"/>
          <p:nvPr/>
        </p:nvSpPr>
        <p:spPr>
          <a:xfrm>
            <a:off x="-8010526" y="596860"/>
            <a:ext cx="22193249" cy="101874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4000" b="1" dirty="0"/>
              <a:t>En apprentissage machine… </a:t>
            </a:r>
          </a:p>
          <a:p>
            <a:endParaRPr lang="fr-CA" sz="4000" dirty="0"/>
          </a:p>
          <a:p>
            <a:pPr marL="742950" indent="-742950">
              <a:buFont typeface="Wingdings" panose="05000000000000000000" pitchFamily="2" charset="2"/>
              <a:buChar char="§"/>
            </a:pPr>
            <a:r>
              <a:rPr lang="fr-CA" sz="4000" dirty="0"/>
              <a:t>On ne postule, a priori, aucune loi générale décrivant l’univers</a:t>
            </a:r>
            <a:br>
              <a:rPr lang="fr-CA" sz="4000" dirty="0"/>
            </a:br>
            <a:r>
              <a:rPr lang="fr-CA" sz="4000" dirty="0"/>
              <a:t>dans lequel l’analyse est réalisée.</a:t>
            </a:r>
          </a:p>
          <a:p>
            <a:pPr marL="1657350" lvl="2" indent="-742950">
              <a:buFont typeface="Wingdings" panose="05000000000000000000" pitchFamily="2" charset="2"/>
              <a:buChar char="§"/>
            </a:pPr>
            <a:endParaRPr lang="fr-CA" sz="2000" dirty="0"/>
          </a:p>
          <a:p>
            <a:pPr marL="1657350" lvl="2" indent="-742950">
              <a:buFont typeface="Wingdings" panose="05000000000000000000" pitchFamily="2" charset="2"/>
              <a:buChar char="Ø"/>
            </a:pPr>
            <a:r>
              <a:rPr lang="fr-CA" sz="4000" dirty="0"/>
              <a:t>Aucun postulat n’est donc absolument nécessaire afin </a:t>
            </a:r>
            <a:br>
              <a:rPr lang="fr-CA" sz="4000" dirty="0"/>
            </a:br>
            <a:r>
              <a:rPr lang="fr-CA" sz="4000" dirty="0"/>
              <a:t>d’assurer la validité de la méthode.</a:t>
            </a:r>
          </a:p>
          <a:p>
            <a:pPr lvl="2"/>
            <a:endParaRPr lang="fr-CA" sz="3600" dirty="0"/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fr-CA" sz="4000" b="1" dirty="0"/>
              <a:t>On se base essentiellement sur les données pour construire </a:t>
            </a:r>
            <a:br>
              <a:rPr lang="fr-CA" sz="4000" b="1" dirty="0"/>
            </a:br>
            <a:r>
              <a:rPr lang="fr-CA" sz="4000" b="1" dirty="0"/>
              <a:t>une loi générale.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endParaRPr lang="fr-CA" sz="2000" b="1" dirty="0"/>
          </a:p>
          <a:p>
            <a:pPr marL="1485900" lvl="2" indent="-571500">
              <a:buFont typeface="Wingdings" panose="05000000000000000000" pitchFamily="2" charset="2"/>
              <a:buChar char="Ø"/>
            </a:pPr>
            <a:r>
              <a:rPr lang="fr-CA" sz="4000" dirty="0"/>
              <a:t>On procède donc selon un mode de raisonnement </a:t>
            </a:r>
            <a:r>
              <a:rPr lang="fr-CA" sz="4000" b="1" dirty="0"/>
              <a:t>inductif.</a:t>
            </a:r>
          </a:p>
          <a:p>
            <a:pPr marL="1485900" lvl="2" indent="-571500">
              <a:buFont typeface="Wingdings" panose="05000000000000000000" pitchFamily="2" charset="2"/>
              <a:buChar char="Ø"/>
            </a:pPr>
            <a:endParaRPr lang="fr-CA" sz="4000" b="1" dirty="0"/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fr-CA" sz="4000" b="1" dirty="0"/>
              <a:t>Ex. de raisonnement inductif:	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endParaRPr lang="fr-CA" sz="2000" dirty="0"/>
          </a:p>
          <a:p>
            <a:pPr marL="1485900" lvl="2" indent="-571500">
              <a:buFont typeface="Wingdings" panose="05000000000000000000" pitchFamily="2" charset="2"/>
              <a:buChar char="Ø"/>
            </a:pPr>
            <a:r>
              <a:rPr lang="fr-CA" sz="4000" dirty="0"/>
              <a:t>Socrate, Platon et Aristote sont des êtres humains.</a:t>
            </a:r>
          </a:p>
          <a:p>
            <a:pPr marL="1485900" lvl="2" indent="-571500">
              <a:buFont typeface="Wingdings" panose="05000000000000000000" pitchFamily="2" charset="2"/>
              <a:buChar char="Ø"/>
            </a:pPr>
            <a:r>
              <a:rPr lang="fr-CA" sz="4000" dirty="0"/>
              <a:t>Socrate est mortel, Platon est mortel, Aristote est mortel.</a:t>
            </a:r>
          </a:p>
          <a:p>
            <a:pPr marL="1485900" lvl="2" indent="-571500">
              <a:buFont typeface="Wingdings" panose="05000000000000000000" pitchFamily="2" charset="2"/>
              <a:buChar char="Ø"/>
            </a:pPr>
            <a:r>
              <a:rPr lang="fr-CA" sz="4000" dirty="0"/>
              <a:t>Donc, tous les êtres humains sont mortels.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AA180F-EF15-48F7-8E1B-F9215A957FF5}"/>
              </a:ext>
            </a:extLst>
          </p:cNvPr>
          <p:cNvSpPr txBox="1"/>
          <p:nvPr/>
        </p:nvSpPr>
        <p:spPr>
          <a:xfrm>
            <a:off x="-8010526" y="-678389"/>
            <a:ext cx="221932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b="1" dirty="0">
                <a:solidFill>
                  <a:srgbClr val="08519C"/>
                </a:solidFill>
              </a:rPr>
              <a:t>1.2.2. APPRENTISSAGE MACHINE : MÉTHODE ESSENTIELLEMENT INDUCTIVE</a:t>
            </a:r>
          </a:p>
        </p:txBody>
      </p:sp>
      <p:pic>
        <p:nvPicPr>
          <p:cNvPr id="2050" name="Picture 2" descr="Résultats de recherche d'images pour « cameleon »">
            <a:extLst>
              <a:ext uri="{FF2B5EF4-FFF2-40B4-BE49-F238E27FC236}">
                <a16:creationId xmlns:a16="http://schemas.microsoft.com/office/drawing/2014/main" id="{6A616E29-C15E-4A66-9489-C1BDFFA33A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3"/>
          <a:stretch/>
        </p:blipFill>
        <p:spPr bwMode="auto">
          <a:xfrm>
            <a:off x="6857936" y="754529"/>
            <a:ext cx="6327122" cy="4883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Résultats de recherche d'images pour « socrate aristote platon »">
            <a:extLst>
              <a:ext uri="{FF2B5EF4-FFF2-40B4-BE49-F238E27FC236}">
                <a16:creationId xmlns:a16="http://schemas.microsoft.com/office/drawing/2014/main" id="{961E6404-B37F-49A4-88BE-2A1C688D30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7936" y="6057982"/>
            <a:ext cx="6327122" cy="4883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65906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70">
            <a:extLst>
              <a:ext uri="{FF2B5EF4-FFF2-40B4-BE49-F238E27FC236}">
                <a16:creationId xmlns:a16="http://schemas.microsoft.com/office/drawing/2014/main" id="{36B2BA27-EEAD-47B0-BBBD-34CA919AE101}"/>
              </a:ext>
            </a:extLst>
          </p:cNvPr>
          <p:cNvGrpSpPr/>
          <p:nvPr/>
        </p:nvGrpSpPr>
        <p:grpSpPr>
          <a:xfrm>
            <a:off x="-10547871" y="-422770"/>
            <a:ext cx="34564397" cy="9687697"/>
            <a:chOff x="-10547871" y="-422770"/>
            <a:chExt cx="34564397" cy="9687697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60FDD1FD-49C6-4CAF-A371-3D79CB109F68}"/>
                </a:ext>
              </a:extLst>
            </p:cNvPr>
            <p:cNvSpPr txBox="1"/>
            <p:nvPr/>
          </p:nvSpPr>
          <p:spPr>
            <a:xfrm>
              <a:off x="-10547871" y="4689218"/>
              <a:ext cx="206477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fr-CA" sz="4000" b="1" dirty="0">
                  <a:solidFill>
                    <a:srgbClr val="FF0000"/>
                  </a:solidFill>
                </a:rPr>
                <a:t>Entrées</a:t>
              </a:r>
              <a:endParaRPr lang="fr-CA" sz="3600" b="1" dirty="0">
                <a:solidFill>
                  <a:srgbClr val="FF0000"/>
                </a:solidFill>
              </a:endParaRPr>
            </a:p>
          </p:txBody>
        </p:sp>
        <p:sp>
          <p:nvSpPr>
            <p:cNvPr id="3" name="Arrow: Right 2">
              <a:extLst>
                <a:ext uri="{FF2B5EF4-FFF2-40B4-BE49-F238E27FC236}">
                  <a16:creationId xmlns:a16="http://schemas.microsoft.com/office/drawing/2014/main" id="{5DF4C674-EE56-425E-ABF9-DEE51C88E10E}"/>
                </a:ext>
              </a:extLst>
            </p:cNvPr>
            <p:cNvSpPr/>
            <p:nvPr/>
          </p:nvSpPr>
          <p:spPr>
            <a:xfrm>
              <a:off x="-8233601" y="4566112"/>
              <a:ext cx="1152832" cy="954107"/>
            </a:xfrm>
            <a:prstGeom prst="righ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34CF6FA-4D1D-43E9-911D-7840773E4F32}"/>
                </a:ext>
              </a:extLst>
            </p:cNvPr>
            <p:cNvSpPr txBox="1"/>
            <p:nvPr/>
          </p:nvSpPr>
          <p:spPr>
            <a:xfrm>
              <a:off x="-6768595" y="4347836"/>
              <a:ext cx="4011561" cy="2492990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algn="ctr"/>
              <a:endParaRPr lang="fr-CA" sz="4000" b="1" dirty="0">
                <a:solidFill>
                  <a:srgbClr val="FF0000"/>
                </a:solidFill>
              </a:endParaRPr>
            </a:p>
            <a:p>
              <a:pPr algn="ctr"/>
              <a:r>
                <a:rPr lang="fr-CA" sz="4000" b="1" dirty="0">
                  <a:solidFill>
                    <a:srgbClr val="FF0000"/>
                  </a:solidFill>
                </a:rPr>
                <a:t>Modèle </a:t>
              </a:r>
              <a:br>
                <a:rPr lang="fr-CA" sz="4000" b="1" dirty="0">
                  <a:solidFill>
                    <a:srgbClr val="FF0000"/>
                  </a:solidFill>
                </a:rPr>
              </a:br>
              <a:r>
                <a:rPr lang="fr-CA" sz="4000" b="1" dirty="0">
                  <a:solidFill>
                    <a:srgbClr val="FF0000"/>
                  </a:solidFill>
                </a:rPr>
                <a:t>proposé (</a:t>
              </a:r>
              <a:r>
                <a:rPr lang="fr-CA" sz="4000" b="1" i="1" dirty="0">
                  <a:solidFill>
                    <a:srgbClr val="FF0000"/>
                  </a:solidFill>
                </a:rPr>
                <a:t>H</a:t>
              </a:r>
              <a:r>
                <a:rPr lang="fr-CA" sz="4000" b="1" i="1" baseline="-25000" dirty="0">
                  <a:solidFill>
                    <a:srgbClr val="FF0000"/>
                  </a:solidFill>
                </a:rPr>
                <a:t>A</a:t>
              </a:r>
              <a:r>
                <a:rPr lang="fr-CA" sz="4000" b="1" dirty="0">
                  <a:solidFill>
                    <a:srgbClr val="FF0000"/>
                  </a:solidFill>
                </a:rPr>
                <a:t>)</a:t>
              </a:r>
            </a:p>
            <a:p>
              <a:pPr algn="ctr"/>
              <a:endParaRPr lang="fr-CA" sz="3600" b="1" dirty="0">
                <a:solidFill>
                  <a:srgbClr val="FF0000"/>
                </a:solidFill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D4DC3EE-9A8B-403D-AA68-8CC46E633721}"/>
                </a:ext>
              </a:extLst>
            </p:cNvPr>
            <p:cNvSpPr txBox="1"/>
            <p:nvPr/>
          </p:nvSpPr>
          <p:spPr>
            <a:xfrm>
              <a:off x="-10417595" y="5809325"/>
              <a:ext cx="193449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fr-CA" sz="4000" b="1" dirty="0">
                  <a:solidFill>
                    <a:srgbClr val="FF0000"/>
                  </a:solidFill>
                </a:rPr>
                <a:t>Sorties</a:t>
              </a:r>
              <a:endParaRPr lang="fr-CA" sz="3600" b="1" dirty="0">
                <a:solidFill>
                  <a:srgbClr val="FF0000"/>
                </a:solidFill>
              </a:endParaRPr>
            </a:p>
          </p:txBody>
        </p:sp>
        <p:sp>
          <p:nvSpPr>
            <p:cNvPr id="7" name="Arrow: Right 6">
              <a:extLst>
                <a:ext uri="{FF2B5EF4-FFF2-40B4-BE49-F238E27FC236}">
                  <a16:creationId xmlns:a16="http://schemas.microsoft.com/office/drawing/2014/main" id="{A48E3FD1-1E17-48DE-9711-0653A9D28BC0}"/>
                </a:ext>
              </a:extLst>
            </p:cNvPr>
            <p:cNvSpPr/>
            <p:nvPr/>
          </p:nvSpPr>
          <p:spPr>
            <a:xfrm>
              <a:off x="-8271703" y="5686215"/>
              <a:ext cx="1152832" cy="954107"/>
            </a:xfrm>
            <a:prstGeom prst="righ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0083DEE-BBB4-45F7-A1A7-FA8DC5CF3782}"/>
                </a:ext>
              </a:extLst>
            </p:cNvPr>
            <p:cNvSpPr txBox="1"/>
            <p:nvPr/>
          </p:nvSpPr>
          <p:spPr>
            <a:xfrm>
              <a:off x="-6735225" y="8557041"/>
              <a:ext cx="4011561" cy="707886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fr-CA" sz="4000" b="1" dirty="0">
                  <a:solidFill>
                    <a:srgbClr val="FF0000"/>
                  </a:solidFill>
                </a:rPr>
                <a:t>Documentation</a:t>
              </a:r>
              <a:endParaRPr lang="fr-CA" sz="3600" b="1" dirty="0">
                <a:solidFill>
                  <a:srgbClr val="FF0000"/>
                </a:solidFill>
              </a:endParaRPr>
            </a:p>
          </p:txBody>
        </p:sp>
        <p:sp>
          <p:nvSpPr>
            <p:cNvPr id="44" name="Arrow: Right 43">
              <a:extLst>
                <a:ext uri="{FF2B5EF4-FFF2-40B4-BE49-F238E27FC236}">
                  <a16:creationId xmlns:a16="http://schemas.microsoft.com/office/drawing/2014/main" id="{EBED6A62-7D00-4FAF-8385-D5C26DE2A74B}"/>
                </a:ext>
              </a:extLst>
            </p:cNvPr>
            <p:cNvSpPr/>
            <p:nvPr/>
          </p:nvSpPr>
          <p:spPr>
            <a:xfrm rot="16200000" flipV="1">
              <a:off x="-5305860" y="7221880"/>
              <a:ext cx="1152832" cy="954107"/>
            </a:xfrm>
            <a:prstGeom prst="righ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0277F4D4-43F3-4DF3-8817-50DC2D966BCF}"/>
                </a:ext>
              </a:extLst>
            </p:cNvPr>
            <p:cNvSpPr txBox="1"/>
            <p:nvPr/>
          </p:nvSpPr>
          <p:spPr>
            <a:xfrm>
              <a:off x="-6805465" y="-422770"/>
              <a:ext cx="4011561" cy="2492990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algn="ctr"/>
              <a:endParaRPr lang="fr-CA" sz="4000" b="1" dirty="0">
                <a:solidFill>
                  <a:srgbClr val="FF0000"/>
                </a:solidFill>
              </a:endParaRPr>
            </a:p>
            <a:p>
              <a:pPr algn="ctr"/>
              <a:r>
                <a:rPr lang="fr-CA" sz="4000" b="1" dirty="0">
                  <a:solidFill>
                    <a:srgbClr val="FF0000"/>
                  </a:solidFill>
                </a:rPr>
                <a:t>Modèle </a:t>
              </a:r>
              <a:br>
                <a:rPr lang="fr-CA" sz="4000" b="1" dirty="0">
                  <a:solidFill>
                    <a:srgbClr val="FF0000"/>
                  </a:solidFill>
                </a:rPr>
              </a:br>
              <a:r>
                <a:rPr lang="fr-CA" sz="4000" b="1" dirty="0">
                  <a:solidFill>
                    <a:srgbClr val="FF0000"/>
                  </a:solidFill>
                </a:rPr>
                <a:t>de base (</a:t>
              </a:r>
              <a:r>
                <a:rPr lang="fr-CA" sz="4000" b="1" i="1" dirty="0">
                  <a:solidFill>
                    <a:srgbClr val="FF0000"/>
                  </a:solidFill>
                </a:rPr>
                <a:t>H</a:t>
              </a:r>
              <a:r>
                <a:rPr lang="fr-CA" sz="4000" b="1" i="1" baseline="-25000" dirty="0">
                  <a:solidFill>
                    <a:srgbClr val="FF0000"/>
                  </a:solidFill>
                </a:rPr>
                <a:t>0</a:t>
              </a:r>
              <a:r>
                <a:rPr lang="fr-CA" sz="4000" b="1" dirty="0">
                  <a:solidFill>
                    <a:srgbClr val="FF0000"/>
                  </a:solidFill>
                </a:rPr>
                <a:t>)</a:t>
              </a:r>
            </a:p>
            <a:p>
              <a:pPr algn="ctr"/>
              <a:endParaRPr lang="fr-CA" sz="3600" b="1" dirty="0">
                <a:solidFill>
                  <a:srgbClr val="FF0000"/>
                </a:solidFill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45EF2950-FC56-4B6C-A997-7D710F4BE5D0}"/>
                </a:ext>
              </a:extLst>
            </p:cNvPr>
            <p:cNvSpPr txBox="1"/>
            <p:nvPr/>
          </p:nvSpPr>
          <p:spPr>
            <a:xfrm>
              <a:off x="-10547871" y="-88640"/>
              <a:ext cx="206477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fr-CA" sz="4000" b="1" dirty="0">
                  <a:solidFill>
                    <a:srgbClr val="FF0000"/>
                  </a:solidFill>
                </a:rPr>
                <a:t>Entrées</a:t>
              </a:r>
              <a:endParaRPr lang="fr-CA" sz="3600" b="1" dirty="0">
                <a:solidFill>
                  <a:srgbClr val="FF0000"/>
                </a:solidFill>
              </a:endParaRPr>
            </a:p>
          </p:txBody>
        </p:sp>
        <p:sp>
          <p:nvSpPr>
            <p:cNvPr id="48" name="Arrow: Right 47">
              <a:extLst>
                <a:ext uri="{FF2B5EF4-FFF2-40B4-BE49-F238E27FC236}">
                  <a16:creationId xmlns:a16="http://schemas.microsoft.com/office/drawing/2014/main" id="{2F5C2099-8DB6-4EDB-85D3-8D232EFD6C9E}"/>
                </a:ext>
              </a:extLst>
            </p:cNvPr>
            <p:cNvSpPr/>
            <p:nvPr/>
          </p:nvSpPr>
          <p:spPr>
            <a:xfrm>
              <a:off x="-8233601" y="-201543"/>
              <a:ext cx="1152832" cy="954107"/>
            </a:xfrm>
            <a:prstGeom prst="righ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8B75951-9029-4D52-B6F3-41BD75841800}"/>
                </a:ext>
              </a:extLst>
            </p:cNvPr>
            <p:cNvSpPr txBox="1"/>
            <p:nvPr/>
          </p:nvSpPr>
          <p:spPr>
            <a:xfrm>
              <a:off x="-10417595" y="1041670"/>
              <a:ext cx="193449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fr-CA" sz="4000" b="1" dirty="0">
                  <a:solidFill>
                    <a:srgbClr val="FF0000"/>
                  </a:solidFill>
                </a:rPr>
                <a:t>Sorties</a:t>
              </a:r>
              <a:endParaRPr lang="fr-CA" sz="3600" b="1" dirty="0">
                <a:solidFill>
                  <a:srgbClr val="FF0000"/>
                </a:solidFill>
              </a:endParaRPr>
            </a:p>
          </p:txBody>
        </p:sp>
        <p:sp>
          <p:nvSpPr>
            <p:cNvPr id="50" name="Arrow: Right 49">
              <a:extLst>
                <a:ext uri="{FF2B5EF4-FFF2-40B4-BE49-F238E27FC236}">
                  <a16:creationId xmlns:a16="http://schemas.microsoft.com/office/drawing/2014/main" id="{483B7048-0261-4C4A-8956-70132397B698}"/>
                </a:ext>
              </a:extLst>
            </p:cNvPr>
            <p:cNvSpPr/>
            <p:nvPr/>
          </p:nvSpPr>
          <p:spPr>
            <a:xfrm>
              <a:off x="-8271703" y="918560"/>
              <a:ext cx="1152832" cy="954107"/>
            </a:xfrm>
            <a:prstGeom prst="righ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52" name="Arrow: Bent 51">
              <a:extLst>
                <a:ext uri="{FF2B5EF4-FFF2-40B4-BE49-F238E27FC236}">
                  <a16:creationId xmlns:a16="http://schemas.microsoft.com/office/drawing/2014/main" id="{6930F08A-DC32-4D46-8236-3B7AB4CEA7FC}"/>
                </a:ext>
              </a:extLst>
            </p:cNvPr>
            <p:cNvSpPr/>
            <p:nvPr/>
          </p:nvSpPr>
          <p:spPr>
            <a:xfrm rot="5400000">
              <a:off x="-794443" y="-806100"/>
              <a:ext cx="1131626" cy="3725861"/>
            </a:xfrm>
            <a:prstGeom prst="bentArrow">
              <a:avLst>
                <a:gd name="adj1" fmla="val 12415"/>
                <a:gd name="adj2" fmla="val 19279"/>
                <a:gd name="adj3" fmla="val 25000"/>
                <a:gd name="adj4" fmla="val 43750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>
                <a:solidFill>
                  <a:schemeClr val="tx1"/>
                </a:solidFill>
              </a:endParaRPr>
            </a:p>
          </p:txBody>
        </p:sp>
        <p:sp>
          <p:nvSpPr>
            <p:cNvPr id="54" name="Arrow: Bent 53">
              <a:extLst>
                <a:ext uri="{FF2B5EF4-FFF2-40B4-BE49-F238E27FC236}">
                  <a16:creationId xmlns:a16="http://schemas.microsoft.com/office/drawing/2014/main" id="{9B77526A-7BA4-4CCD-87BE-E3A21E45F9E1}"/>
                </a:ext>
              </a:extLst>
            </p:cNvPr>
            <p:cNvSpPr/>
            <p:nvPr/>
          </p:nvSpPr>
          <p:spPr>
            <a:xfrm rot="10800000">
              <a:off x="-2091560" y="4689218"/>
              <a:ext cx="3725860" cy="1252362"/>
            </a:xfrm>
            <a:prstGeom prst="bentArrow">
              <a:avLst>
                <a:gd name="adj1" fmla="val 12415"/>
                <a:gd name="adj2" fmla="val 19279"/>
                <a:gd name="adj3" fmla="val 25000"/>
                <a:gd name="adj4" fmla="val 48575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>
                <a:solidFill>
                  <a:schemeClr val="tx1"/>
                </a:solidFill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2286BA48-957D-45CC-8600-50F661DAF327}"/>
                </a:ext>
              </a:extLst>
            </p:cNvPr>
            <p:cNvSpPr txBox="1"/>
            <p:nvPr/>
          </p:nvSpPr>
          <p:spPr>
            <a:xfrm>
              <a:off x="-1435209" y="2090345"/>
              <a:ext cx="6139020" cy="1938992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fr-CA" sz="4000" b="1" dirty="0">
                  <a:solidFill>
                    <a:schemeClr val="bg1"/>
                  </a:solidFill>
                </a:rPr>
                <a:t>Si </a:t>
              </a:r>
              <a:r>
                <a:rPr lang="fr-CA" sz="4000" b="1" i="1" dirty="0">
                  <a:solidFill>
                    <a:schemeClr val="bg1"/>
                  </a:solidFill>
                </a:rPr>
                <a:t>H</a:t>
              </a:r>
              <a:r>
                <a:rPr lang="fr-CA" sz="4000" b="1" i="1" baseline="-25000" dirty="0">
                  <a:solidFill>
                    <a:schemeClr val="bg1"/>
                  </a:solidFill>
                </a:rPr>
                <a:t>0</a:t>
              </a:r>
              <a:r>
                <a:rPr lang="fr-CA" sz="4000" b="1" dirty="0">
                  <a:solidFill>
                    <a:schemeClr val="bg1"/>
                  </a:solidFill>
                </a:rPr>
                <a:t> est vraie, quelle est la probabilité d’obtenir </a:t>
              </a:r>
              <a:r>
                <a:rPr lang="fr-CA" sz="4000" b="1" i="1" dirty="0">
                  <a:solidFill>
                    <a:schemeClr val="bg1"/>
                  </a:solidFill>
                </a:rPr>
                <a:t>H</a:t>
              </a:r>
              <a:r>
                <a:rPr lang="fr-CA" sz="4000" b="1" i="1" baseline="-25000" dirty="0">
                  <a:solidFill>
                    <a:schemeClr val="bg1"/>
                  </a:solidFill>
                </a:rPr>
                <a:t>A </a:t>
              </a:r>
              <a:r>
                <a:rPr lang="fr-CA" sz="4000" b="1" i="1" dirty="0">
                  <a:solidFill>
                    <a:schemeClr val="bg1"/>
                  </a:solidFill>
                </a:rPr>
                <a:t>?</a:t>
              </a:r>
            </a:p>
            <a:p>
              <a:pPr algn="ctr"/>
              <a:r>
                <a:rPr lang="fr-CA" sz="4000" b="1" dirty="0">
                  <a:solidFill>
                    <a:schemeClr val="bg1"/>
                  </a:solidFill>
                </a:rPr>
                <a:t>(DÉDUCTION</a:t>
              </a:r>
              <a:r>
                <a:rPr lang="fr-CA" sz="3600" b="1" dirty="0">
                  <a:solidFill>
                    <a:schemeClr val="bg1"/>
                  </a:solidFill>
                </a:rPr>
                <a:t>)</a:t>
              </a:r>
              <a:endParaRPr lang="fr-CA" sz="4000" b="1" dirty="0">
                <a:solidFill>
                  <a:schemeClr val="bg1"/>
                </a:solidFill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39B8584D-4861-47A6-B0AC-376F8C2A36E0}"/>
                </a:ext>
              </a:extLst>
            </p:cNvPr>
            <p:cNvSpPr txBox="1"/>
            <p:nvPr/>
          </p:nvSpPr>
          <p:spPr>
            <a:xfrm>
              <a:off x="5781371" y="4906897"/>
              <a:ext cx="504640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fr-CA" sz="4000" b="1" dirty="0">
                  <a:solidFill>
                    <a:srgbClr val="08519C"/>
                  </a:solidFill>
                </a:rPr>
                <a:t>Entrées entraînement</a:t>
              </a:r>
              <a:endParaRPr lang="fr-CA" sz="3600" b="1" dirty="0">
                <a:solidFill>
                  <a:srgbClr val="08519C"/>
                </a:solidFill>
              </a:endParaRPr>
            </a:p>
          </p:txBody>
        </p:sp>
        <p:sp>
          <p:nvSpPr>
            <p:cNvPr id="57" name="Arrow: Right 56">
              <a:extLst>
                <a:ext uri="{FF2B5EF4-FFF2-40B4-BE49-F238E27FC236}">
                  <a16:creationId xmlns:a16="http://schemas.microsoft.com/office/drawing/2014/main" id="{F72A2BDD-2C44-4B63-AFBA-BD32914A48B6}"/>
                </a:ext>
              </a:extLst>
            </p:cNvPr>
            <p:cNvSpPr/>
            <p:nvPr/>
          </p:nvSpPr>
          <p:spPr>
            <a:xfrm>
              <a:off x="11077270" y="4783790"/>
              <a:ext cx="1152832" cy="954107"/>
            </a:xfrm>
            <a:prstGeom prst="rightArrow">
              <a:avLst/>
            </a:prstGeom>
            <a:solidFill>
              <a:srgbClr val="0851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AE4EA9D2-5C46-424E-856B-CA2BABD30613}"/>
                </a:ext>
              </a:extLst>
            </p:cNvPr>
            <p:cNvSpPr txBox="1"/>
            <p:nvPr/>
          </p:nvSpPr>
          <p:spPr>
            <a:xfrm>
              <a:off x="12542276" y="4783790"/>
              <a:ext cx="4011561" cy="1877437"/>
            </a:xfrm>
            <a:prstGeom prst="rect">
              <a:avLst/>
            </a:prstGeom>
            <a:noFill/>
            <a:ln>
              <a:solidFill>
                <a:srgbClr val="08519C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algn="ctr"/>
              <a:endParaRPr lang="fr-CA" sz="4000" b="1" dirty="0">
                <a:solidFill>
                  <a:srgbClr val="08519C"/>
                </a:solidFill>
              </a:endParaRPr>
            </a:p>
            <a:p>
              <a:pPr algn="ctr"/>
              <a:r>
                <a:rPr lang="fr-CA" sz="4000" b="1" dirty="0">
                  <a:solidFill>
                    <a:srgbClr val="08519C"/>
                  </a:solidFill>
                </a:rPr>
                <a:t>???</a:t>
              </a:r>
            </a:p>
            <a:p>
              <a:pPr algn="ctr"/>
              <a:endParaRPr lang="fr-CA" sz="3600" b="1" dirty="0">
                <a:solidFill>
                  <a:srgbClr val="08519C"/>
                </a:solidFill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1309B7E9-08FA-40F9-91C9-972BE06A9D35}"/>
                </a:ext>
              </a:extLst>
            </p:cNvPr>
            <p:cNvSpPr txBox="1"/>
            <p:nvPr/>
          </p:nvSpPr>
          <p:spPr>
            <a:xfrm>
              <a:off x="5781371" y="6027003"/>
              <a:ext cx="504640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fr-CA" sz="4000" b="1" dirty="0">
                  <a:solidFill>
                    <a:srgbClr val="08519C"/>
                  </a:solidFill>
                </a:rPr>
                <a:t>Sorties entraînement</a:t>
              </a:r>
              <a:endParaRPr lang="fr-CA" sz="3600" b="1" dirty="0">
                <a:solidFill>
                  <a:srgbClr val="08519C"/>
                </a:solidFill>
              </a:endParaRPr>
            </a:p>
          </p:txBody>
        </p:sp>
        <p:sp>
          <p:nvSpPr>
            <p:cNvPr id="60" name="Arrow: Right 59">
              <a:extLst>
                <a:ext uri="{FF2B5EF4-FFF2-40B4-BE49-F238E27FC236}">
                  <a16:creationId xmlns:a16="http://schemas.microsoft.com/office/drawing/2014/main" id="{32306677-F979-4AE5-9B90-A531E2E71114}"/>
                </a:ext>
              </a:extLst>
            </p:cNvPr>
            <p:cNvSpPr/>
            <p:nvPr/>
          </p:nvSpPr>
          <p:spPr>
            <a:xfrm>
              <a:off x="11039168" y="5903893"/>
              <a:ext cx="1152832" cy="954107"/>
            </a:xfrm>
            <a:prstGeom prst="rightArrow">
              <a:avLst/>
            </a:prstGeom>
            <a:solidFill>
              <a:srgbClr val="0851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6869A4A0-2562-4C15-B5D2-F3AB6A24EF1E}"/>
                </a:ext>
              </a:extLst>
            </p:cNvPr>
            <p:cNvSpPr txBox="1"/>
            <p:nvPr/>
          </p:nvSpPr>
          <p:spPr>
            <a:xfrm>
              <a:off x="12505406" y="-205092"/>
              <a:ext cx="4011561" cy="2492990"/>
            </a:xfrm>
            <a:prstGeom prst="rect">
              <a:avLst/>
            </a:prstGeom>
            <a:noFill/>
            <a:ln>
              <a:solidFill>
                <a:srgbClr val="08519C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algn="ctr"/>
              <a:endParaRPr lang="fr-CA" sz="4000" b="1" dirty="0">
                <a:solidFill>
                  <a:srgbClr val="08519C"/>
                </a:solidFill>
              </a:endParaRPr>
            </a:p>
            <a:p>
              <a:pPr algn="ctr"/>
              <a:r>
                <a:rPr lang="fr-CA" sz="4000" b="1" dirty="0">
                  <a:solidFill>
                    <a:srgbClr val="08519C"/>
                  </a:solidFill>
                </a:rPr>
                <a:t>Modèle </a:t>
              </a:r>
              <a:br>
                <a:rPr lang="fr-CA" sz="4000" b="1" dirty="0">
                  <a:solidFill>
                    <a:srgbClr val="08519C"/>
                  </a:solidFill>
                </a:rPr>
              </a:br>
              <a:r>
                <a:rPr lang="fr-CA" sz="4000" b="1" dirty="0">
                  <a:solidFill>
                    <a:srgbClr val="08519C"/>
                  </a:solidFill>
                </a:rPr>
                <a:t>induit</a:t>
              </a:r>
            </a:p>
            <a:p>
              <a:pPr algn="ctr"/>
              <a:endParaRPr lang="fr-CA" sz="3600" b="1" dirty="0">
                <a:solidFill>
                  <a:srgbClr val="08519C"/>
                </a:solidFill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74251C45-206E-4061-BF5E-73CC880884BC}"/>
                </a:ext>
              </a:extLst>
            </p:cNvPr>
            <p:cNvSpPr txBox="1"/>
            <p:nvPr/>
          </p:nvSpPr>
          <p:spPr>
            <a:xfrm>
              <a:off x="5781371" y="139242"/>
              <a:ext cx="504640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fr-CA" sz="4000" b="1" dirty="0">
                  <a:solidFill>
                    <a:srgbClr val="08519C"/>
                  </a:solidFill>
                </a:rPr>
                <a:t>Entrées test</a:t>
              </a:r>
              <a:endParaRPr lang="fr-CA" sz="3600" b="1" dirty="0">
                <a:solidFill>
                  <a:srgbClr val="08519C"/>
                </a:solidFill>
              </a:endParaRPr>
            </a:p>
          </p:txBody>
        </p:sp>
        <p:sp>
          <p:nvSpPr>
            <p:cNvPr id="65" name="Arrow: Right 64">
              <a:extLst>
                <a:ext uri="{FF2B5EF4-FFF2-40B4-BE49-F238E27FC236}">
                  <a16:creationId xmlns:a16="http://schemas.microsoft.com/office/drawing/2014/main" id="{E093DF63-368A-4A99-A03F-3196BCCE89EF}"/>
                </a:ext>
              </a:extLst>
            </p:cNvPr>
            <p:cNvSpPr/>
            <p:nvPr/>
          </p:nvSpPr>
          <p:spPr>
            <a:xfrm>
              <a:off x="11077270" y="16135"/>
              <a:ext cx="1152832" cy="954107"/>
            </a:xfrm>
            <a:prstGeom prst="rightArrow">
              <a:avLst/>
            </a:prstGeom>
            <a:solidFill>
              <a:srgbClr val="0851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D45EE03D-DE19-4A3F-8AD9-EBBA31D1995D}"/>
                </a:ext>
              </a:extLst>
            </p:cNvPr>
            <p:cNvSpPr txBox="1"/>
            <p:nvPr/>
          </p:nvSpPr>
          <p:spPr>
            <a:xfrm>
              <a:off x="5781371" y="1259348"/>
              <a:ext cx="504640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fr-CA" sz="4000" b="1" dirty="0">
                  <a:solidFill>
                    <a:srgbClr val="08519C"/>
                  </a:solidFill>
                </a:rPr>
                <a:t>Sorties test</a:t>
              </a:r>
              <a:endParaRPr lang="fr-CA" sz="3600" b="1" dirty="0">
                <a:solidFill>
                  <a:srgbClr val="08519C"/>
                </a:solidFill>
              </a:endParaRPr>
            </a:p>
          </p:txBody>
        </p:sp>
        <p:sp>
          <p:nvSpPr>
            <p:cNvPr id="67" name="Arrow: Right 66">
              <a:extLst>
                <a:ext uri="{FF2B5EF4-FFF2-40B4-BE49-F238E27FC236}">
                  <a16:creationId xmlns:a16="http://schemas.microsoft.com/office/drawing/2014/main" id="{2FE16364-5E64-489A-AA9F-2242943A7A54}"/>
                </a:ext>
              </a:extLst>
            </p:cNvPr>
            <p:cNvSpPr/>
            <p:nvPr/>
          </p:nvSpPr>
          <p:spPr>
            <a:xfrm>
              <a:off x="11039168" y="1136238"/>
              <a:ext cx="1152832" cy="954107"/>
            </a:xfrm>
            <a:prstGeom prst="rightArrow">
              <a:avLst/>
            </a:prstGeom>
            <a:solidFill>
              <a:srgbClr val="0851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68" name="Arrow: Bent 67">
              <a:extLst>
                <a:ext uri="{FF2B5EF4-FFF2-40B4-BE49-F238E27FC236}">
                  <a16:creationId xmlns:a16="http://schemas.microsoft.com/office/drawing/2014/main" id="{3C8A2FF7-1D7F-40D9-8118-4F2C52962DFC}"/>
                </a:ext>
              </a:extLst>
            </p:cNvPr>
            <p:cNvSpPr/>
            <p:nvPr/>
          </p:nvSpPr>
          <p:spPr>
            <a:xfrm rot="10800000" flipV="1">
              <a:off x="16830372" y="527786"/>
              <a:ext cx="4079160" cy="1258539"/>
            </a:xfrm>
            <a:prstGeom prst="bentArrow">
              <a:avLst>
                <a:gd name="adj1" fmla="val 12415"/>
                <a:gd name="adj2" fmla="val 19279"/>
                <a:gd name="adj3" fmla="val 25000"/>
                <a:gd name="adj4" fmla="val 43750"/>
              </a:avLst>
            </a:prstGeom>
            <a:solidFill>
              <a:srgbClr val="0851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>
                <a:solidFill>
                  <a:schemeClr val="tx1"/>
                </a:solidFill>
              </a:endParaRPr>
            </a:p>
          </p:txBody>
        </p:sp>
        <p:sp>
          <p:nvSpPr>
            <p:cNvPr id="69" name="Arrow: Bent 68">
              <a:extLst>
                <a:ext uri="{FF2B5EF4-FFF2-40B4-BE49-F238E27FC236}">
                  <a16:creationId xmlns:a16="http://schemas.microsoft.com/office/drawing/2014/main" id="{0D275966-2879-4820-BFDE-07CA40FA98A8}"/>
                </a:ext>
              </a:extLst>
            </p:cNvPr>
            <p:cNvSpPr/>
            <p:nvPr/>
          </p:nvSpPr>
          <p:spPr>
            <a:xfrm rot="5400000" flipH="1">
              <a:off x="18345737" y="2946900"/>
              <a:ext cx="1473007" cy="4079161"/>
            </a:xfrm>
            <a:prstGeom prst="bentArrow">
              <a:avLst>
                <a:gd name="adj1" fmla="val 12415"/>
                <a:gd name="adj2" fmla="val 19279"/>
                <a:gd name="adj3" fmla="val 25000"/>
                <a:gd name="adj4" fmla="val 48575"/>
              </a:avLst>
            </a:prstGeom>
            <a:solidFill>
              <a:srgbClr val="0851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>
                <a:solidFill>
                  <a:schemeClr val="tx1"/>
                </a:solidFill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DD453CD4-F910-416B-B6EB-F61ADC7F69DC}"/>
                </a:ext>
              </a:extLst>
            </p:cNvPr>
            <p:cNvSpPr txBox="1"/>
            <p:nvPr/>
          </p:nvSpPr>
          <p:spPr>
            <a:xfrm>
              <a:off x="17877506" y="2127114"/>
              <a:ext cx="6139020" cy="1938992"/>
            </a:xfrm>
            <a:prstGeom prst="rect">
              <a:avLst/>
            </a:prstGeom>
            <a:solidFill>
              <a:srgbClr val="08519C"/>
            </a:solidFill>
            <a:ln>
              <a:solidFill>
                <a:srgbClr val="08519C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fr-CA" sz="4000" b="1" dirty="0">
                  <a:solidFill>
                    <a:schemeClr val="bg1"/>
                  </a:solidFill>
                </a:rPr>
                <a:t>Construction </a:t>
              </a:r>
              <a:br>
                <a:rPr lang="fr-CA" sz="4000" b="1" dirty="0">
                  <a:solidFill>
                    <a:schemeClr val="bg1"/>
                  </a:solidFill>
                </a:rPr>
              </a:br>
              <a:r>
                <a:rPr lang="fr-CA" sz="4000" b="1" dirty="0">
                  <a:solidFill>
                    <a:schemeClr val="bg1"/>
                  </a:solidFill>
                </a:rPr>
                <a:t>du modèle</a:t>
              </a:r>
            </a:p>
            <a:p>
              <a:pPr algn="ctr"/>
              <a:r>
                <a:rPr lang="fr-CA" sz="4000" b="1" dirty="0">
                  <a:solidFill>
                    <a:schemeClr val="bg1"/>
                  </a:solidFill>
                </a:rPr>
                <a:t>(INDUCTION)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AE8EC1C5-9F69-4D69-A022-93D4C79DD7F0}"/>
              </a:ext>
            </a:extLst>
          </p:cNvPr>
          <p:cNvSpPr txBox="1"/>
          <p:nvPr/>
        </p:nvSpPr>
        <p:spPr>
          <a:xfrm>
            <a:off x="-10547870" y="-3581399"/>
            <a:ext cx="1525168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800" b="1" dirty="0">
                <a:solidFill>
                  <a:srgbClr val="FF0000"/>
                </a:solidFill>
              </a:rPr>
              <a:t>Statistiques inférentielles</a:t>
            </a:r>
            <a:br>
              <a:rPr lang="fr-CA" sz="4800" b="1" dirty="0">
                <a:solidFill>
                  <a:srgbClr val="FF0000"/>
                </a:solidFill>
              </a:rPr>
            </a:br>
            <a:r>
              <a:rPr lang="fr-CA" sz="4800" b="1" dirty="0">
                <a:solidFill>
                  <a:srgbClr val="FF0000"/>
                </a:solidFill>
              </a:rPr>
              <a:t>(</a:t>
            </a:r>
            <a:r>
              <a:rPr lang="fr-CA" sz="4000" b="1" dirty="0">
                <a:solidFill>
                  <a:srgbClr val="FF0000"/>
                </a:solidFill>
              </a:rPr>
              <a:t>Raisonnement DÉDUCTIF)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E466106-4591-4DD4-89C8-6AA57C8EC55A}"/>
              </a:ext>
            </a:extLst>
          </p:cNvPr>
          <p:cNvSpPr txBox="1"/>
          <p:nvPr/>
        </p:nvSpPr>
        <p:spPr>
          <a:xfrm>
            <a:off x="6096000" y="-3581399"/>
            <a:ext cx="1792052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800" b="1" dirty="0">
                <a:solidFill>
                  <a:srgbClr val="08519C"/>
                </a:solidFill>
              </a:rPr>
              <a:t>Apprentissage machine</a:t>
            </a:r>
            <a:br>
              <a:rPr lang="fr-CA" sz="4800" b="1" dirty="0">
                <a:solidFill>
                  <a:srgbClr val="08519C"/>
                </a:solidFill>
              </a:rPr>
            </a:br>
            <a:r>
              <a:rPr lang="fr-CA" sz="4800" b="1" dirty="0">
                <a:solidFill>
                  <a:srgbClr val="08519C"/>
                </a:solidFill>
              </a:rPr>
              <a:t>(</a:t>
            </a:r>
            <a:r>
              <a:rPr lang="fr-CA" sz="4000" b="1" dirty="0">
                <a:solidFill>
                  <a:srgbClr val="08519C"/>
                </a:solidFill>
              </a:rPr>
              <a:t>Raisonnement INDUCTIF)</a:t>
            </a:r>
          </a:p>
        </p:txBody>
      </p:sp>
    </p:spTree>
    <p:extLst>
      <p:ext uri="{BB962C8B-B14F-4D97-AF65-F5344CB8AC3E}">
        <p14:creationId xmlns:p14="http://schemas.microsoft.com/office/powerpoint/2010/main" val="40836667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 descr="is-">
            <a:extLst>
              <a:ext uri="{FF2B5EF4-FFF2-40B4-BE49-F238E27FC236}">
                <a16:creationId xmlns:a16="http://schemas.microsoft.com/office/drawing/2014/main" id="{4A7C73AC-B453-4F61-BAAD-0442A986748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-617175" y="1989000"/>
          <a:ext cx="13426349" cy="288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4451">
                  <a:extLst>
                    <a:ext uri="{9D8B030D-6E8A-4147-A177-3AD203B41FA5}">
                      <a16:colId xmlns:a16="http://schemas.microsoft.com/office/drawing/2014/main" val="3391543018"/>
                    </a:ext>
                  </a:extLst>
                </a:gridCol>
                <a:gridCol w="5695949">
                  <a:extLst>
                    <a:ext uri="{9D8B030D-6E8A-4147-A177-3AD203B41FA5}">
                      <a16:colId xmlns:a16="http://schemas.microsoft.com/office/drawing/2014/main" val="526581103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553563492"/>
                    </a:ext>
                  </a:extLst>
                </a:gridCol>
                <a:gridCol w="5695949">
                  <a:extLst>
                    <a:ext uri="{9D8B030D-6E8A-4147-A177-3AD203B41FA5}">
                      <a16:colId xmlns:a16="http://schemas.microsoft.com/office/drawing/2014/main" val="1746123975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 algn="ctr"/>
                      <a:endParaRPr lang="fr-CA" sz="2100" b="1" dirty="0">
                        <a:solidFill>
                          <a:schemeClr val="bg1"/>
                        </a:solidFill>
                      </a:endParaRP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800" b="1" dirty="0">
                          <a:solidFill>
                            <a:schemeClr val="bg1"/>
                          </a:solidFill>
                        </a:rPr>
                        <a:t>Statistiques inférentielles classiques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0F1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CA" sz="2800" b="1" dirty="0">
                        <a:solidFill>
                          <a:schemeClr val="bg1"/>
                        </a:solidFill>
                      </a:endParaRP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800" b="1" dirty="0">
                          <a:solidFill>
                            <a:schemeClr val="bg1"/>
                          </a:solidFill>
                        </a:rPr>
                        <a:t>Apprentissage machine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851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9488229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fr-CA" sz="2800" b="1" dirty="0">
                          <a:solidFill>
                            <a:schemeClr val="tx1"/>
                          </a:solidFill>
                        </a:rPr>
                        <a:t>1.1.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400" b="1" dirty="0">
                          <a:solidFill>
                            <a:schemeClr val="bg1"/>
                          </a:solidFill>
                        </a:rPr>
                        <a:t>Modèles essentiellement interprétables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3B2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400" b="1" dirty="0">
                          <a:solidFill>
                            <a:schemeClr val="tx1"/>
                          </a:solidFill>
                        </a:rPr>
                        <a:t>vs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400" b="1" dirty="0">
                          <a:solidFill>
                            <a:schemeClr val="bg1"/>
                          </a:solidFill>
                        </a:rPr>
                        <a:t>Modèles essentiellement prédictifs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92C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709484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800" b="1" dirty="0">
                          <a:solidFill>
                            <a:schemeClr val="tx1"/>
                          </a:solidFill>
                        </a:rPr>
                        <a:t>1.2.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400" b="1" dirty="0">
                          <a:solidFill>
                            <a:schemeClr val="bg1"/>
                          </a:solidFill>
                        </a:rPr>
                        <a:t>Méthode essentiellement déductive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3B2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400" b="1" dirty="0">
                          <a:solidFill>
                            <a:schemeClr val="tx1"/>
                          </a:solidFill>
                        </a:rPr>
                        <a:t>vs</a:t>
                      </a:r>
                      <a:endParaRPr lang="fr-CA" sz="2400" b="1" dirty="0">
                        <a:solidFill>
                          <a:schemeClr val="bg1"/>
                        </a:solidFill>
                      </a:endParaRP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400" b="1" dirty="0">
                          <a:solidFill>
                            <a:schemeClr val="bg1"/>
                          </a:solidFill>
                        </a:rPr>
                        <a:t>Méthode essentiellement inductive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92C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0451549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800" b="1" dirty="0">
                          <a:solidFill>
                            <a:schemeClr val="tx1"/>
                          </a:solidFill>
                        </a:rPr>
                        <a:t>1.3.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400" b="1" dirty="0">
                          <a:solidFill>
                            <a:schemeClr val="bg1"/>
                          </a:solidFill>
                        </a:rPr>
                        <a:t>Minimisation du biais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3B2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400" b="1" dirty="0">
                          <a:solidFill>
                            <a:schemeClr val="tx1"/>
                          </a:solidFill>
                        </a:rPr>
                        <a:t>vs</a:t>
                      </a:r>
                      <a:endParaRPr lang="fr-CA" sz="2400" b="1" dirty="0">
                        <a:solidFill>
                          <a:schemeClr val="bg1"/>
                        </a:solidFill>
                      </a:endParaRP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400" b="1" dirty="0">
                          <a:solidFill>
                            <a:schemeClr val="bg1"/>
                          </a:solidFill>
                        </a:rPr>
                        <a:t>Compromis biais-variance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92C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3511157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9BA18854-3ECD-4749-AF0F-2E8D1B636D09}"/>
              </a:ext>
            </a:extLst>
          </p:cNvPr>
          <p:cNvSpPr txBox="1"/>
          <p:nvPr/>
        </p:nvSpPr>
        <p:spPr>
          <a:xfrm>
            <a:off x="-1869458" y="0"/>
            <a:ext cx="1593091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400" b="1" dirty="0"/>
              <a:t>1. STATISTIQUES INFÉRENTIELLES vs APPRENTISSAGE MACHINE</a:t>
            </a:r>
          </a:p>
        </p:txBody>
      </p:sp>
    </p:spTree>
    <p:extLst>
      <p:ext uri="{BB962C8B-B14F-4D97-AF65-F5344CB8AC3E}">
        <p14:creationId xmlns:p14="http://schemas.microsoft.com/office/powerpoint/2010/main" val="10749474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400E4B4-7362-4112-9732-8ACEBA3940AE}"/>
              </a:ext>
            </a:extLst>
          </p:cNvPr>
          <p:cNvSpPr txBox="1"/>
          <p:nvPr/>
        </p:nvSpPr>
        <p:spPr>
          <a:xfrm>
            <a:off x="-1337188" y="0"/>
            <a:ext cx="148663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800" b="1" dirty="0"/>
              <a:t>1.3. MINIMISER LE BIAIS vs COMPROMIS BIAIS-VARIANCE</a:t>
            </a:r>
          </a:p>
        </p:txBody>
      </p:sp>
      <p:graphicFrame>
        <p:nvGraphicFramePr>
          <p:cNvPr id="7" name="Table 6" descr="is-">
            <a:extLst>
              <a:ext uri="{FF2B5EF4-FFF2-40B4-BE49-F238E27FC236}">
                <a16:creationId xmlns:a16="http://schemas.microsoft.com/office/drawing/2014/main" id="{9F081A6A-64FA-4428-A27E-40B4285C68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1082628"/>
              </p:ext>
            </p:extLst>
          </p:nvPr>
        </p:nvGraphicFramePr>
        <p:xfrm>
          <a:off x="-617176" y="1192587"/>
          <a:ext cx="13426349" cy="288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4451">
                  <a:extLst>
                    <a:ext uri="{9D8B030D-6E8A-4147-A177-3AD203B41FA5}">
                      <a16:colId xmlns:a16="http://schemas.microsoft.com/office/drawing/2014/main" val="3391543018"/>
                    </a:ext>
                  </a:extLst>
                </a:gridCol>
                <a:gridCol w="5695949">
                  <a:extLst>
                    <a:ext uri="{9D8B030D-6E8A-4147-A177-3AD203B41FA5}">
                      <a16:colId xmlns:a16="http://schemas.microsoft.com/office/drawing/2014/main" val="526581103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553563492"/>
                    </a:ext>
                  </a:extLst>
                </a:gridCol>
                <a:gridCol w="5695949">
                  <a:extLst>
                    <a:ext uri="{9D8B030D-6E8A-4147-A177-3AD203B41FA5}">
                      <a16:colId xmlns:a16="http://schemas.microsoft.com/office/drawing/2014/main" val="1746123975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 algn="ctr"/>
                      <a:endParaRPr lang="fr-CA" sz="2100" b="1" dirty="0">
                        <a:solidFill>
                          <a:schemeClr val="bg1"/>
                        </a:solidFill>
                      </a:endParaRP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800" b="1" dirty="0">
                          <a:solidFill>
                            <a:schemeClr val="bg1"/>
                          </a:solidFill>
                        </a:rPr>
                        <a:t>Statistiques inférentielles classiques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0F1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CA" sz="2800" b="1" dirty="0">
                        <a:solidFill>
                          <a:schemeClr val="bg1"/>
                        </a:solidFill>
                      </a:endParaRP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800" b="1" dirty="0">
                          <a:solidFill>
                            <a:schemeClr val="bg1"/>
                          </a:solidFill>
                        </a:rPr>
                        <a:t>Apprentissage machine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851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9488229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fr-CA" sz="2800" b="0" dirty="0">
                          <a:solidFill>
                            <a:schemeClr val="tx1"/>
                          </a:solidFill>
                        </a:rPr>
                        <a:t>1.1.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400" b="0" dirty="0">
                          <a:solidFill>
                            <a:schemeClr val="bg1"/>
                          </a:solidFill>
                        </a:rPr>
                        <a:t>Modèles essentiellement interprétables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927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400" b="0" dirty="0">
                          <a:solidFill>
                            <a:schemeClr val="tx1"/>
                          </a:solidFill>
                        </a:rPr>
                        <a:t>vs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400" b="0" dirty="0">
                          <a:solidFill>
                            <a:schemeClr val="bg1"/>
                          </a:solidFill>
                        </a:rPr>
                        <a:t>Modèles essentiellement prédictifs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CA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709484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800" b="0" dirty="0">
                          <a:solidFill>
                            <a:schemeClr val="tx1"/>
                          </a:solidFill>
                        </a:rPr>
                        <a:t>1.2.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400" b="0" dirty="0">
                          <a:solidFill>
                            <a:schemeClr val="bg1"/>
                          </a:solidFill>
                        </a:rPr>
                        <a:t>Méthode essentiellement déductive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927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400" b="0" dirty="0">
                          <a:solidFill>
                            <a:schemeClr val="tx1"/>
                          </a:solidFill>
                        </a:rPr>
                        <a:t>vs</a:t>
                      </a:r>
                      <a:endParaRPr lang="fr-CA" sz="2400" b="0" dirty="0">
                        <a:solidFill>
                          <a:schemeClr val="bg1"/>
                        </a:solidFill>
                      </a:endParaRP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400" b="0" dirty="0">
                          <a:solidFill>
                            <a:schemeClr val="bg1"/>
                          </a:solidFill>
                        </a:rPr>
                        <a:t>Méthode essentiellement inductive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CA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0451549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800" b="1" dirty="0">
                          <a:solidFill>
                            <a:schemeClr val="tx1"/>
                          </a:solidFill>
                        </a:rPr>
                        <a:t>1.3.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400" b="1" dirty="0">
                          <a:solidFill>
                            <a:schemeClr val="bg1"/>
                          </a:solidFill>
                        </a:rPr>
                        <a:t>Minimiser le biais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3B2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400" b="1" dirty="0">
                          <a:solidFill>
                            <a:schemeClr val="tx1"/>
                          </a:solidFill>
                        </a:rPr>
                        <a:t>vs</a:t>
                      </a:r>
                      <a:endParaRPr lang="fr-CA" sz="2400" b="1" dirty="0">
                        <a:solidFill>
                          <a:schemeClr val="bg1"/>
                        </a:solidFill>
                      </a:endParaRP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400" b="1" dirty="0">
                          <a:solidFill>
                            <a:schemeClr val="bg1"/>
                          </a:solidFill>
                        </a:rPr>
                        <a:t>Compromis biais-variance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92C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35111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037021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0FDD1FD-49C6-4CAF-A371-3D79CB109F68}"/>
              </a:ext>
            </a:extLst>
          </p:cNvPr>
          <p:cNvSpPr txBox="1"/>
          <p:nvPr/>
        </p:nvSpPr>
        <p:spPr>
          <a:xfrm>
            <a:off x="0" y="957943"/>
            <a:ext cx="121920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800" dirty="0"/>
              <a:t>Où on va parler de l’estimation des paramètres à l’aide de </a:t>
            </a:r>
            <a:br>
              <a:rPr lang="fr-CA" sz="2800" dirty="0"/>
            </a:br>
            <a:r>
              <a:rPr lang="fr-CA" sz="2800" dirty="0"/>
              <a:t>l’échantillon d’observations.</a:t>
            </a:r>
          </a:p>
          <a:p>
            <a:endParaRPr lang="fr-CA" sz="2800" dirty="0"/>
          </a:p>
          <a:p>
            <a:pPr marL="1371600" lvl="2" indent="-457200">
              <a:buFont typeface="Wingdings" panose="05000000000000000000" pitchFamily="2" charset="2"/>
              <a:buChar char="Ø"/>
            </a:pPr>
            <a:r>
              <a:rPr lang="fr-CA" sz="2800" b="1" dirty="0"/>
              <a:t>Il s’agit du lieu de rencontre des </a:t>
            </a:r>
            <a:r>
              <a:rPr lang="fr-CA" sz="2800" b="1" dirty="0">
                <a:solidFill>
                  <a:srgbClr val="C00000"/>
                </a:solidFill>
              </a:rPr>
              <a:t>statistiques inférentielles </a:t>
            </a:r>
            <a:r>
              <a:rPr lang="fr-CA" sz="2800" b="1" dirty="0"/>
              <a:t>et </a:t>
            </a:r>
            <a:br>
              <a:rPr lang="fr-CA" sz="2800" b="1" dirty="0"/>
            </a:br>
            <a:r>
              <a:rPr lang="fr-CA" sz="2800" b="1" dirty="0"/>
              <a:t>de l’</a:t>
            </a:r>
            <a:r>
              <a:rPr lang="fr-CA" sz="2800" b="1" dirty="0">
                <a:solidFill>
                  <a:srgbClr val="08519C"/>
                </a:solidFill>
              </a:rPr>
              <a:t>apprentissage machine</a:t>
            </a:r>
            <a:r>
              <a:rPr lang="fr-CA" sz="2800" b="1" dirty="0"/>
              <a:t>!</a:t>
            </a:r>
            <a:endParaRPr lang="fr-CA" sz="2400" b="1" dirty="0">
              <a:solidFill>
                <a:srgbClr val="08519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41109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-7562850" y="2413337"/>
            <a:ext cx="273177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6000" b="1" dirty="0">
                <a:solidFill>
                  <a:srgbClr val="A50F15"/>
                </a:solidFill>
              </a:rPr>
              <a:t>1.3.1. STATISTIQUES INFÉRENTIELLES : MINIMISER LE BIAIS</a:t>
            </a:r>
          </a:p>
        </p:txBody>
      </p:sp>
    </p:spTree>
    <p:extLst>
      <p:ext uri="{BB962C8B-B14F-4D97-AF65-F5344CB8AC3E}">
        <p14:creationId xmlns:p14="http://schemas.microsoft.com/office/powerpoint/2010/main" val="28142268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0FDD1FD-49C6-4CAF-A371-3D79CB109F68}"/>
                  </a:ext>
                </a:extLst>
              </p:cNvPr>
              <p:cNvSpPr txBox="1"/>
              <p:nvPr/>
            </p:nvSpPr>
            <p:spPr>
              <a:xfrm>
                <a:off x="-7658100" y="707886"/>
                <a:ext cx="25755600" cy="148040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CA" sz="4000" b="1" dirty="0"/>
                  <a:t>Prenons pour acquis que...:</a:t>
                </a:r>
              </a:p>
              <a:p>
                <a:endParaRPr lang="fr-CA" sz="4000" b="1" dirty="0"/>
              </a:p>
              <a:p>
                <a:pPr marL="857250" indent="-857250">
                  <a:buFont typeface="+mj-lt"/>
                  <a:buAutoNum type="romanUcPeriod"/>
                </a:pPr>
                <a:r>
                  <a:rPr lang="fr-CA" sz="4000" b="1" dirty="0"/>
                  <a:t>Nous avons posé une question de recherche.</a:t>
                </a:r>
              </a:p>
              <a:p>
                <a:pPr marL="1771650" lvl="2" indent="-8572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Ex.: Est-ce que le nombre d’heures de sommeil la nuit précédant un examen permet de prédire la performance à l’examen.</a:t>
                </a:r>
              </a:p>
              <a:p>
                <a:pPr marL="1771650" lvl="2" indent="-8572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Hypothèse: il existe une relation linéaire entre le sommeil et la performance à un examen.</a:t>
                </a:r>
              </a:p>
              <a:p>
                <a:pPr marL="1771650" lvl="2" indent="-8572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Formalisation de l’hypothèse à travers une régression linéaire simple: </a:t>
                </a:r>
                <a14:m>
                  <m:oMath xmlns:m="http://schemas.openxmlformats.org/officeDocument/2006/math"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fr-CA" sz="36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CA" sz="3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fr-CA" sz="3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fr-CA" sz="3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fr-CA" sz="36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fr-CA" sz="3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</m:oMath>
                </a14:m>
                <a:endParaRPr lang="fr-CA" sz="3600" dirty="0"/>
              </a:p>
              <a:p>
                <a:pPr marL="2686050" lvl="4" indent="-8572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Où:  	</a:t>
                </a:r>
                <a14:m>
                  <m:oMath xmlns:m="http://schemas.openxmlformats.org/officeDocument/2006/math"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  :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𝑝𝑒𝑟𝑓𝑜𝑟𝑚𝑎𝑛𝑐𝑒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 à </m:t>
                    </m:r>
                    <m:sSup>
                      <m:sSupPr>
                        <m:ctrlPr>
                          <a:rPr lang="fr-CA" sz="3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p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𝑒𝑥𝑎𝑚𝑒𝑛</m:t>
                    </m:r>
                  </m:oMath>
                </a14:m>
                <a:r>
                  <a:rPr lang="fr-CA" sz="3600" dirty="0"/>
                  <a:t>, </a:t>
                </a:r>
                <a:br>
                  <a:rPr lang="fr-CA" sz="3600" i="1" dirty="0">
                    <a:latin typeface="Cambria Math" panose="02040503050406030204" pitchFamily="18" charset="0"/>
                  </a:rPr>
                </a:br>
                <a:r>
                  <a:rPr lang="fr-CA" sz="3600" i="1" dirty="0">
                    <a:latin typeface="Cambria Math" panose="02040503050406030204" pitchFamily="18" charset="0"/>
                  </a:rPr>
                  <a:t>	   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3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fr-CA" sz="3600" i="1">
                        <a:latin typeface="Cambria Math" panose="02040503050406030204" pitchFamily="18" charset="0"/>
                      </a:rPr>
                      <m:t> :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h𝑒𝑢𝑟𝑒𝑠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𝑑𝑒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𝑠𝑜𝑚𝑚𝑒𝑖𝑙</m:t>
                    </m:r>
                  </m:oMath>
                </a14:m>
                <a:r>
                  <a:rPr lang="fr-CA" sz="3600" dirty="0"/>
                  <a:t>, </a:t>
                </a:r>
                <a:br>
                  <a:rPr lang="fr-CA" sz="3600" i="1" dirty="0">
                    <a:latin typeface="Cambria Math" panose="02040503050406030204" pitchFamily="18" charset="0"/>
                  </a:rPr>
                </a:br>
                <a:r>
                  <a:rPr lang="fr-CA" sz="3600" i="1" dirty="0">
                    <a:latin typeface="Cambria Math" panose="02040503050406030204" pitchFamily="18" charset="0"/>
                  </a:rPr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3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fr-CA" sz="36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fr-CA" sz="3600" i="1">
                        <a:latin typeface="Cambria Math" panose="02040503050406030204" pitchFamily="18" charset="0"/>
                      </a:rPr>
                      <m:t> :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𝑝𝑎𝑟𝑎𝑚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è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𝑡𝑟𝑒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𝑟𝑒𝑓𝑙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é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𝑡𝑎𝑛𝑡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fr-CA" sz="3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p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𝑖𝑚𝑝𝑜𝑟𝑡𝑎𝑛𝑐𝑒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𝑑𝑒</m:t>
                    </m:r>
                    <m:sSub>
                      <m:sSubPr>
                        <m:ctrlPr>
                          <a:rPr lang="fr-CA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36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fr-CA" sz="36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𝑑𝑎𝑛𝑠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𝑙𝑎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𝑝𝑟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é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𝑑𝑖𝑐𝑡𝑖𝑜𝑛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𝑑𝑒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fr-CA" sz="3600" dirty="0"/>
                  <a:t>,</a:t>
                </a:r>
                <a:br>
                  <a:rPr lang="fr-CA" sz="3600" dirty="0"/>
                </a:br>
                <a:r>
                  <a:rPr lang="fr-CA" sz="3600" dirty="0"/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3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 :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𝑝𝑎𝑟𝑎𝑚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è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𝑡𝑟𝑒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𝑟𝑒𝑓𝑙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é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𝑡𝑎𝑛𝑡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𝑙𝑎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𝑣𝑎𝑙𝑒𝑢𝑟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𝑑𝑒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𝑞𝑢𝑎𝑛𝑑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fr-CA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36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fr-CA" sz="36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𝑣𝑎𝑢𝑡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 0</m:t>
                    </m:r>
                  </m:oMath>
                </a14:m>
                <a:r>
                  <a:rPr lang="fr-CA" sz="3600" dirty="0"/>
                  <a:t>.</a:t>
                </a:r>
              </a:p>
              <a:p>
                <a:pPr marL="1771650" lvl="2" indent="-857250">
                  <a:buFont typeface="Wingdings" panose="05000000000000000000" pitchFamily="2" charset="2"/>
                  <a:buChar char="Ø"/>
                </a:pPr>
                <a:endParaRPr lang="fr-CA" sz="2000" dirty="0"/>
              </a:p>
              <a:p>
                <a:pPr marL="742950" indent="-742950">
                  <a:buFont typeface="+mj-lt"/>
                  <a:buAutoNum type="romanUcPeriod"/>
                </a:pPr>
                <a:r>
                  <a:rPr lang="fr-CA" sz="4000" b="1" dirty="0"/>
                  <a:t>Nous avons posé une hypothèse nulle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4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4000" b="1" i="1" smtClean="0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fr-CA" sz="40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fr-CA" sz="4000" b="1" dirty="0"/>
                  <a:t>)</a:t>
                </a:r>
              </a:p>
              <a:p>
                <a:pPr marL="1485900" lvl="2" indent="-57150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Il n’existe aucune relation entre les deux: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3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 :</m:t>
                    </m:r>
                    <m:sSub>
                      <m:sSubPr>
                        <m:ctrlPr>
                          <a:rPr lang="fr-CA" sz="3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=0 </m:t>
                    </m:r>
                  </m:oMath>
                </a14:m>
                <a:endParaRPr lang="fr-CA" sz="3600" dirty="0"/>
              </a:p>
              <a:p>
                <a:pPr marL="1485900" lvl="2" indent="-571500">
                  <a:buFont typeface="Wingdings" panose="05000000000000000000" pitchFamily="2" charset="2"/>
                  <a:buChar char="Ø"/>
                </a:pPr>
                <a:endParaRPr lang="fr-CA" sz="4000" dirty="0"/>
              </a:p>
              <a:p>
                <a:pPr marL="742950" indent="-742950">
                  <a:buFont typeface="+mj-lt"/>
                  <a:buAutoNum type="romanUcPeriod"/>
                </a:pPr>
                <a:r>
                  <a:rPr lang="fr-CA" sz="4000" b="1" dirty="0"/>
                  <a:t>Nous avons posé une hypothèse alternative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4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4000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fr-CA" sz="4000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</m:sub>
                    </m:sSub>
                  </m:oMath>
                </a14:m>
                <a:r>
                  <a:rPr lang="fr-CA" sz="4000" b="1" dirty="0"/>
                  <a:t>)</a:t>
                </a:r>
              </a:p>
              <a:p>
                <a:pPr marL="1485900" lvl="2" indent="-57150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Il n’existe aucune relation entre les deux: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36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fr-CA" sz="360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CA" sz="3600" i="1"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fr-CA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36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fr-CA" sz="36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fr-CA" sz="3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fr-CA" sz="3600" i="1">
                        <a:latin typeface="Cambria Math" panose="02040503050406030204" pitchFamily="18" charset="0"/>
                      </a:rPr>
                      <m:t>0 </m:t>
                    </m:r>
                  </m:oMath>
                </a14:m>
                <a:endParaRPr lang="fr-CA" sz="3600" dirty="0"/>
              </a:p>
              <a:p>
                <a:pPr marL="1485900" lvl="2" indent="-571500">
                  <a:buFont typeface="Wingdings" panose="05000000000000000000" pitchFamily="2" charset="2"/>
                  <a:buChar char="Ø"/>
                </a:pPr>
                <a:endParaRPr lang="fr-CA" sz="4000" dirty="0"/>
              </a:p>
              <a:p>
                <a:pPr marL="571500" indent="-571500">
                  <a:buFont typeface="+mj-lt"/>
                  <a:buAutoNum type="romanUcPeriod"/>
                </a:pPr>
                <a:r>
                  <a:rPr lang="fr-CA" sz="4000" b="1" dirty="0"/>
                  <a:t>On a récolté un échantillon : un groupe d’observations.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Le chercheur vérifie les postulats permettant de valider la loi générale.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b="1" dirty="0">
                    <a:solidFill>
                      <a:srgbClr val="FF0000"/>
                    </a:solidFill>
                  </a:rPr>
                  <a:t>On doit maintenant utiliser ce groupe d’observations pour estimer les valeurs des paramètres du modèle du chercheur </a:t>
                </a:r>
                <a:br>
                  <a:rPr lang="fr-CA" sz="3600" b="1" dirty="0">
                    <a:solidFill>
                      <a:srgbClr val="FF0000"/>
                    </a:solidFill>
                  </a:rPr>
                </a:br>
                <a:r>
                  <a:rPr lang="fr-CA" sz="3600" b="1" dirty="0">
                    <a:solidFill>
                      <a:srgbClr val="FF0000"/>
                    </a:solidFill>
                  </a:rPr>
                  <a:t>(ici, particulièrement, estimer les valeurs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3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3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fr-CA" sz="3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fr-CA" sz="3600" b="1" dirty="0">
                    <a:solidFill>
                      <a:srgbClr val="FF0000"/>
                    </a:solidFill>
                  </a:rPr>
                  <a:t> 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3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3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fr-CA" sz="36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fr-CA" sz="3600" b="1" dirty="0">
                    <a:solidFill>
                      <a:srgbClr val="FF0000"/>
                    </a:solidFill>
                  </a:rPr>
                  <a:t> ).</a:t>
                </a:r>
              </a:p>
              <a:p>
                <a:pPr lvl="2"/>
                <a:endParaRPr lang="fr-CA" sz="3600" b="1" dirty="0"/>
              </a:p>
              <a:p>
                <a:pPr marL="857250" indent="-857250">
                  <a:buFont typeface="+mj-lt"/>
                  <a:buAutoNum type="romanUcPeriod"/>
                </a:pPr>
                <a:r>
                  <a:rPr lang="fr-CA" sz="3600" b="1" dirty="0"/>
                  <a:t>Il ne restera en suite plus qu’à conclure.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Le chercheur vérifie quelle était la probabilité d’obtenir les valeurs des paramètres estimées à partir de l’échantillon, </a:t>
                </a:r>
                <a:r>
                  <a:rPr lang="fr-CA" sz="3600" b="1" dirty="0"/>
                  <a:t>si et seulement si </a:t>
                </a:r>
                <a14:m>
                  <m:oMath xmlns:m="http://schemas.openxmlformats.org/officeDocument/2006/math">
                    <m:r>
                      <a:rPr lang="fr-CA" sz="3600" b="1" i="1" dirty="0">
                        <a:latin typeface="Cambria Math" panose="02040503050406030204" pitchFamily="18" charset="0"/>
                      </a:rPr>
                      <m:t>𝑯</m:t>
                    </m:r>
                    <m:r>
                      <a:rPr lang="fr-CA" sz="3600" b="1" i="1" baseline="-25000" dirty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fr-CA" sz="3600" b="1" dirty="0"/>
                  <a:t> est vraie </a:t>
                </a:r>
                <a:r>
                  <a:rPr lang="fr-CA" sz="3600" dirty="0"/>
                  <a:t>(i.e. la valeur </a:t>
                </a:r>
                <a:r>
                  <a:rPr lang="fr-CA" sz="3600" i="1" dirty="0"/>
                  <a:t>p</a:t>
                </a:r>
                <a:r>
                  <a:rPr lang="fr-CA" sz="3600" dirty="0"/>
                  <a:t>).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Si cette probabilité est plus faible que la probabilité d’erreur de type 1 maximale établie au début, on rejette </a:t>
                </a:r>
                <a14:m>
                  <m:oMath xmlns:m="http://schemas.openxmlformats.org/officeDocument/2006/math">
                    <m:r>
                      <a:rPr lang="fr-CA" sz="3600" i="1" dirty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fr-CA" sz="3600" i="1" baseline="-25000" dirty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fr-CA" sz="4000" dirty="0"/>
                  <a:t>.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0FDD1FD-49C6-4CAF-A371-3D79CB109F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658100" y="707886"/>
                <a:ext cx="25755600" cy="14804053"/>
              </a:xfrm>
              <a:prstGeom prst="rect">
                <a:avLst/>
              </a:prstGeom>
              <a:blipFill>
                <a:blip r:embed="rId3"/>
                <a:stretch>
                  <a:fillRect l="-852" t="-741" b="-782"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-7658100" y="-707886"/>
            <a:ext cx="25755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b="1" dirty="0">
                <a:solidFill>
                  <a:srgbClr val="A50F15"/>
                </a:solidFill>
              </a:rPr>
              <a:t>1.3.1. STATISTIQUES INFÉRENTIELLES : MINIMISER LE BIAIS</a:t>
            </a:r>
          </a:p>
        </p:txBody>
      </p:sp>
    </p:spTree>
    <p:extLst>
      <p:ext uri="{BB962C8B-B14F-4D97-AF65-F5344CB8AC3E}">
        <p14:creationId xmlns:p14="http://schemas.microsoft.com/office/powerpoint/2010/main" val="835364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0FDD1FD-49C6-4CAF-A371-3D79CB109F68}"/>
                  </a:ext>
                </a:extLst>
              </p:cNvPr>
              <p:cNvSpPr txBox="1"/>
              <p:nvPr/>
            </p:nvSpPr>
            <p:spPr>
              <a:xfrm>
                <a:off x="-7658100" y="707886"/>
                <a:ext cx="25755600" cy="166463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CA" sz="4000" b="1" dirty="0"/>
                  <a:t>« Estimer » </a:t>
                </a:r>
                <a:r>
                  <a:rPr lang="fr-CA" sz="4000" dirty="0"/>
                  <a:t>la valeur des paramètres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40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fr-CA" sz="4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fr-CA" sz="4000" dirty="0"/>
                  <a:t> 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40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fr-CA" sz="4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fr-CA" sz="40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CA" sz="4000" dirty="0"/>
                  <a:t>signifie… : 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Trouver des valeurs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36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fr-CA" sz="36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fr-CA" sz="3600" dirty="0"/>
                  <a:t> 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36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fr-CA" sz="36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fr-CA" sz="36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CA" sz="3600" dirty="0"/>
                  <a:t>qui soient les plus </a:t>
                </a:r>
                <a:r>
                  <a:rPr lang="fr-CA" sz="3600" b="1" dirty="0"/>
                  <a:t>représentatives</a:t>
                </a:r>
                <a:r>
                  <a:rPr lang="fr-CA" sz="3600" dirty="0"/>
                  <a:t> possibles des vraies valeurs dans la population.</a:t>
                </a:r>
              </a:p>
              <a:p>
                <a:endParaRPr lang="fr-CA" sz="4000" dirty="0"/>
              </a:p>
              <a:p>
                <a:r>
                  <a:rPr lang="fr-CA" sz="4000" dirty="0"/>
                  <a:t>Dans le cadre des statistiques inférentielles, </a:t>
                </a:r>
                <a:r>
                  <a:rPr lang="fr-CA" sz="4000" b="1" dirty="0"/>
                  <a:t>on n’a généralement recours qu’à l’échantillon </a:t>
                </a:r>
                <a:r>
                  <a:rPr lang="fr-CA" sz="4000" dirty="0"/>
                  <a:t>pour estimer ces paramètres.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On considère alors que les valeurs des paramètres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36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fr-CA" sz="36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fr-CA" sz="3600" dirty="0"/>
                  <a:t> 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36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fr-CA" sz="36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fr-CA" sz="3600" dirty="0"/>
                  <a:t> les plus représentatives de la population seront… </a:t>
                </a:r>
                <a:br>
                  <a:rPr lang="fr-CA" sz="3600" dirty="0"/>
                </a:br>
                <a:r>
                  <a:rPr lang="fr-CA" sz="3600" dirty="0"/>
                  <a:t>…les valeurs des paramètres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36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fr-CA" sz="36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fr-CA" sz="3600" dirty="0"/>
                  <a:t> 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36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fr-CA" sz="36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fr-CA" sz="36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CA" sz="3600" dirty="0"/>
                  <a:t>les plus représentatives de l’échantillon!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endParaRPr lang="fr-CA" sz="4000" dirty="0"/>
              </a:p>
              <a:p>
                <a:r>
                  <a:rPr lang="fr-CA" sz="4000" dirty="0"/>
                  <a:t>Pour déterminer quels sont les valeurs des paramètres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40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fr-CA" sz="40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fr-CA" sz="4000" dirty="0"/>
                  <a:t> 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40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fr-CA" sz="4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fr-CA" sz="40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CA" sz="4000" dirty="0"/>
                  <a:t>qui sont le plus représentatives de l’échantillon, </a:t>
                </a:r>
                <a:br>
                  <a:rPr lang="fr-CA" sz="4000" dirty="0"/>
                </a:br>
                <a:r>
                  <a:rPr lang="fr-CA" sz="4000" dirty="0"/>
                  <a:t>on doit définir un critère… Ce critère correspond ici à ce qu’on appelle une </a:t>
                </a:r>
                <a:r>
                  <a:rPr lang="fr-CA" sz="4000" b="1" dirty="0"/>
                  <a:t>fonction de coût </a:t>
                </a:r>
                <a:r>
                  <a:rPr lang="fr-CA" sz="4000" i="1" dirty="0"/>
                  <a:t>(</a:t>
                </a:r>
                <a:r>
                  <a:rPr lang="fr-CA" sz="4000" i="1" dirty="0" err="1"/>
                  <a:t>cost</a:t>
                </a:r>
                <a:r>
                  <a:rPr lang="fr-CA" sz="4000" i="1" dirty="0"/>
                  <a:t> </a:t>
                </a:r>
                <a:r>
                  <a:rPr lang="fr-CA" sz="4000" i="1" dirty="0" err="1"/>
                  <a:t>function</a:t>
                </a:r>
                <a:r>
                  <a:rPr lang="fr-CA" sz="4000" dirty="0"/>
                  <a:t>)</a:t>
                </a:r>
                <a:r>
                  <a:rPr lang="fr-CA" sz="4000" i="1" dirty="0"/>
                  <a:t>.</a:t>
                </a:r>
              </a:p>
              <a:p>
                <a:pPr marL="1485900" lvl="2" indent="-57150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Une </a:t>
                </a:r>
                <a:r>
                  <a:rPr lang="fr-CA" sz="3600" b="1" dirty="0"/>
                  <a:t>fonction</a:t>
                </a:r>
                <a:r>
                  <a:rPr lang="fr-CA" sz="3600" dirty="0"/>
                  <a:t> correspond à une relation qui associe chaque valeur d’un ensemble de départ avec une seule valeur </a:t>
                </a:r>
                <a:br>
                  <a:rPr lang="fr-CA" sz="3600" dirty="0"/>
                </a:br>
                <a:r>
                  <a:rPr lang="fr-CA" sz="3600" dirty="0"/>
                  <a:t>d’un ensemble d’arrivée.</a:t>
                </a:r>
              </a:p>
              <a:p>
                <a:pPr marL="1485900" lvl="2" indent="-57150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Un </a:t>
                </a:r>
                <a:r>
                  <a:rPr lang="fr-CA" sz="3600" b="1" dirty="0"/>
                  <a:t>coût </a:t>
                </a:r>
                <a:r>
                  <a:rPr lang="fr-CA" sz="3600" dirty="0"/>
                  <a:t>correspond ici au degré de fausseté.</a:t>
                </a:r>
              </a:p>
              <a:p>
                <a:pPr marL="1485900" lvl="2" indent="-57150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Une </a:t>
                </a:r>
                <a:r>
                  <a:rPr lang="fr-CA" sz="3600" b="1" dirty="0"/>
                  <a:t>fonction de coût</a:t>
                </a:r>
                <a:r>
                  <a:rPr lang="fr-CA" sz="3600" dirty="0"/>
                  <a:t> prend donc ici en entrée les valeurs prédites par le modèle, les compare avec les valeurs attendues, puis renvoie une valeur représentant le degré de fausseté du modèle.</a:t>
                </a:r>
              </a:p>
              <a:p>
                <a:pPr lvl="2"/>
                <a:endParaRPr lang="fr-CA" sz="4000" b="1" dirty="0"/>
              </a:p>
              <a:p>
                <a:r>
                  <a:rPr lang="fr-CA" sz="4000" dirty="0"/>
                  <a:t>Dans le cadre d’une régression linéaire, on utilise généralement la fonction de coût correspondant à </a:t>
                </a:r>
                <a:br>
                  <a:rPr lang="fr-CA" sz="4000" dirty="0"/>
                </a:br>
                <a:r>
                  <a:rPr lang="fr-CA" sz="4000" dirty="0"/>
                  <a:t>la </a:t>
                </a:r>
                <a:r>
                  <a:rPr lang="fr-CA" sz="4000" b="1" dirty="0"/>
                  <a:t>somme des carrés de l’erreur de prédiction </a:t>
                </a:r>
                <a:r>
                  <a:rPr lang="fr-CA" sz="4000" dirty="0"/>
                  <a:t>(SC).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sz="3600" b="0" i="1" smtClean="0">
                          <a:latin typeface="Cambria Math" panose="02040503050406030204" pitchFamily="18" charset="0"/>
                        </a:rPr>
                        <m:t>𝑆𝐶</m:t>
                      </m:r>
                      <m:r>
                        <a:rPr lang="fr-CA" sz="3600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fr-CA" sz="36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fr-CA" sz="3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fr-CA" sz="36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fr-CA" sz="36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fr-CA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fr-CA" sz="3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fr-CA" sz="3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CA" sz="3600" b="0" i="1" smtClean="0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r>
                                        <a:rPr lang="fr-CA" sz="36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fr-CA" sz="36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fr-CA" sz="3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fr-CA" sz="3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fr-CA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fr-CA" sz="36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fr-CA" sz="3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fr-CA" sz="3600" dirty="0"/>
              </a:p>
              <a:p>
                <a:pPr algn="ctr"/>
                <a:endParaRPr lang="fr-CA" sz="3600" dirty="0"/>
              </a:p>
              <a:p>
                <a:r>
                  <a:rPr lang="fr-CA" sz="3600" dirty="0"/>
                  <a:t>où	:  	</a:t>
                </a:r>
                <a14:m>
                  <m:oMath xmlns:m="http://schemas.openxmlformats.org/officeDocument/2006/math">
                    <m:r>
                      <a:rPr lang="fr-CA" sz="360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 :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𝑛𝑜𝑚𝑏𝑟𝑒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𝑑𝑒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fr-CA" sz="3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p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𝑒𝑥𝑒𝑚𝑝𝑙𝑒𝑠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𝑑𝑎𝑛𝑠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fr-CA" sz="3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p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é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𝑐h𝑎𝑛𝑡𝑖𝑙𝑙𝑜𝑛𝑠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𝑒𝑥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. 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𝑛𝑜𝑚𝑏𝑟𝑒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𝑑𝑒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𝑝𝑎𝑟𝑡𝑖𝑐𝑖𝑝𝑎𝑛𝑡𝑠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CA" sz="3600" dirty="0"/>
              </a:p>
              <a:p>
                <a:r>
                  <a:rPr lang="fr-CA" sz="3600" dirty="0"/>
                  <a:t>		 </a:t>
                </a:r>
                <a14:m>
                  <m:oMath xmlns:m="http://schemas.openxmlformats.org/officeDocument/2006/math"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 :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fr-CA" sz="3600" b="0" i="1" baseline="30000" smtClean="0">
                        <a:latin typeface="Cambria Math" panose="02040503050406030204" pitchFamily="18" charset="0"/>
                      </a:rPr>
                      <m:t>è</m:t>
                    </m:r>
                    <m:r>
                      <a:rPr lang="fr-CA" sz="3600" b="0" i="1" baseline="30000" smtClean="0">
                        <a:latin typeface="Cambria Math" panose="02040503050406030204" pitchFamily="18" charset="0"/>
                      </a:rPr>
                      <m:t>𝑚𝑒</m:t>
                    </m:r>
                    <m:r>
                      <a:rPr lang="fr-CA" sz="3600" b="0" i="1" baseline="3000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𝑒𝑥𝑒𝑚𝑝𝑙𝑒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𝑑𝑒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fr-CA" sz="3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p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é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𝑐h𝑎𝑛𝑡𝑖𝑙𝑙𝑜𝑛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𝑒𝑥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. 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fr-CA" sz="3600" b="0" i="1" baseline="30000" smtClean="0">
                        <a:latin typeface="Cambria Math" panose="02040503050406030204" pitchFamily="18" charset="0"/>
                      </a:rPr>
                      <m:t>è</m:t>
                    </m:r>
                    <m:r>
                      <a:rPr lang="fr-CA" sz="3600" b="0" i="1" baseline="30000" smtClean="0">
                        <a:latin typeface="Cambria Math" panose="02040503050406030204" pitchFamily="18" charset="0"/>
                      </a:rPr>
                      <m:t>𝑚𝑒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𝑝𝑎𝑟𝑡𝑖𝑐𝑖𝑝𝑎𝑛𝑡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CA" sz="3600" dirty="0"/>
              </a:p>
              <a:p>
                <a:r>
                  <a:rPr lang="fr-CA" sz="3600" dirty="0"/>
                  <a:t>		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fr-CA" sz="3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CA" sz="36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</m:e>
                      <m:sub>
                        <m:r>
                          <a:rPr lang="fr-CA" sz="3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fr-CA" sz="36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CA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fr-CA" sz="3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fr-CA" sz="36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fr-CA" sz="3600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acc>
                          </m:e>
                          <m:sub>
                            <m:r>
                              <a:rPr lang="fr-CA" sz="36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  <m:sub>
                        <m:r>
                          <a:rPr lang="fr-CA" sz="3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fr-CA" sz="36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fr-CA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fr-CA" sz="3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fr-CA" sz="36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fr-CA" sz="3600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acc>
                          </m:e>
                          <m:sub>
                            <m:r>
                              <a:rPr lang="fr-CA" sz="3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b>
                        <m:r>
                          <a:rPr lang="fr-CA" sz="3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fr-CA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fr-CA" sz="3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CA" sz="36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fr-CA" sz="3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b>
                        <m:r>
                          <a:rPr lang="fr-CA" sz="3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 :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𝑙𝑎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𝑣𝑎𝑙𝑒𝑢𝑟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𝑝𝑟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é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𝑑𝑖𝑡𝑒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fr-CA" sz="3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𝑒𝑠𝑡𝑖𝑚</m:t>
                        </m:r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é</m:t>
                        </m:r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d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𝑑𝑢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fr-CA" sz="3600" b="0" i="1" baseline="30000" smtClean="0">
                        <a:latin typeface="Cambria Math" panose="02040503050406030204" pitchFamily="18" charset="0"/>
                      </a:rPr>
                      <m:t>è</m:t>
                    </m:r>
                    <m:r>
                      <a:rPr lang="fr-CA" sz="3600" b="0" i="1" baseline="30000" smtClean="0">
                        <a:latin typeface="Cambria Math" panose="02040503050406030204" pitchFamily="18" charset="0"/>
                      </a:rPr>
                      <m:t>𝑚𝑒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𝑒𝑥𝑒𝑚𝑝𝑙𝑒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𝑑𝑎𝑛𝑠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fr-CA" sz="3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p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é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𝑐h𝑎𝑛𝑡𝑖𝑙𝑙𝑜𝑛</m:t>
                    </m:r>
                  </m:oMath>
                </a14:m>
                <a:endParaRPr lang="fr-CA" sz="3600" dirty="0"/>
              </a:p>
              <a:p>
                <a:r>
                  <a:rPr lang="fr-CA" sz="3600" dirty="0"/>
                  <a:t>		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fr-CA" sz="3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 :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𝑙𝑎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𝑣𝑎𝑙𝑒𝑢𝑟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𝑑𝑢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fr-CA" sz="3600" b="0" i="1" baseline="30000" smtClean="0">
                        <a:latin typeface="Cambria Math" panose="02040503050406030204" pitchFamily="18" charset="0"/>
                      </a:rPr>
                      <m:t>è</m:t>
                    </m:r>
                    <m:r>
                      <a:rPr lang="fr-CA" sz="3600" b="0" i="1" baseline="30000" smtClean="0">
                        <a:latin typeface="Cambria Math" panose="02040503050406030204" pitchFamily="18" charset="0"/>
                      </a:rPr>
                      <m:t>𝑚𝑒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𝑒𝑥𝑒𝑚𝑝𝑙𝑒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𝑑𝑎𝑛𝑠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fr-CA" sz="3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p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é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𝑐h𝑎𝑛𝑡𝑖𝑙𝑙𝑜𝑛</m:t>
                    </m:r>
                  </m:oMath>
                </a14:m>
                <a:endParaRPr lang="fr-CA" sz="3600" dirty="0"/>
              </a:p>
              <a:p>
                <a:endParaRPr lang="fr-CA" sz="3600" dirty="0"/>
              </a:p>
              <a:p>
                <a:r>
                  <a:rPr lang="fr-CA" sz="4000" dirty="0"/>
                  <a:t>On met les erreurs au carré, parce que si on additionnait simplement les valeurs d’erreurs , les erreurs positives et négatives s’annuleraient et on sous-estimerait la fausseté du modèle.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0FDD1FD-49C6-4CAF-A371-3D79CB109F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658100" y="707886"/>
                <a:ext cx="25755600" cy="16646352"/>
              </a:xfrm>
              <a:prstGeom prst="rect">
                <a:avLst/>
              </a:prstGeom>
              <a:blipFill>
                <a:blip r:embed="rId3"/>
                <a:stretch>
                  <a:fillRect l="-852" t="-659" r="-757"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-7658100" y="-707886"/>
            <a:ext cx="25755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b="1" dirty="0">
                <a:solidFill>
                  <a:srgbClr val="A50F15"/>
                </a:solidFill>
              </a:rPr>
              <a:t>1.3.1. STATISTIQUES INFÉRENTIELLES : MINIMISER LE BIAIS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BA9EF29-FC15-4C72-87B5-7D2B696A0B62}"/>
              </a:ext>
            </a:extLst>
          </p:cNvPr>
          <p:cNvGrpSpPr/>
          <p:nvPr/>
        </p:nvGrpSpPr>
        <p:grpSpPr>
          <a:xfrm>
            <a:off x="6458858" y="10624457"/>
            <a:ext cx="3643085" cy="1045029"/>
            <a:chOff x="6458858" y="10624457"/>
            <a:chExt cx="3643085" cy="1045029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DA70F36B-14A6-4DEE-A45C-1244D76EA823}"/>
                </a:ext>
              </a:extLst>
            </p:cNvPr>
            <p:cNvCxnSpPr/>
            <p:nvPr/>
          </p:nvCxnSpPr>
          <p:spPr>
            <a:xfrm flipV="1">
              <a:off x="6458858" y="10624457"/>
              <a:ext cx="0" cy="348343"/>
            </a:xfrm>
            <a:prstGeom prst="line">
              <a:avLst/>
            </a:prstGeom>
            <a:ln w="57150">
              <a:solidFill>
                <a:srgbClr val="EF3B2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B55C4D4E-4F62-4644-99B8-2156BD451B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58858" y="10624457"/>
              <a:ext cx="2409371" cy="0"/>
            </a:xfrm>
            <a:prstGeom prst="line">
              <a:avLst/>
            </a:prstGeom>
            <a:ln w="57150">
              <a:solidFill>
                <a:srgbClr val="EF3B2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13072E09-82AE-4A41-BAD7-8B0D7E34DB6D}"/>
                </a:ext>
              </a:extLst>
            </p:cNvPr>
            <p:cNvCxnSpPr>
              <a:cxnSpLocks/>
            </p:cNvCxnSpPr>
            <p:nvPr/>
          </p:nvCxnSpPr>
          <p:spPr>
            <a:xfrm>
              <a:off x="8868229" y="10624457"/>
              <a:ext cx="0" cy="1045029"/>
            </a:xfrm>
            <a:prstGeom prst="line">
              <a:avLst/>
            </a:prstGeom>
            <a:ln w="57150">
              <a:solidFill>
                <a:srgbClr val="EF3B2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1CB58FC7-DAB1-481B-A932-7AB6F5219BDD}"/>
                </a:ext>
              </a:extLst>
            </p:cNvPr>
            <p:cNvCxnSpPr/>
            <p:nvPr/>
          </p:nvCxnSpPr>
          <p:spPr>
            <a:xfrm>
              <a:off x="8868229" y="11669486"/>
              <a:ext cx="1233714" cy="0"/>
            </a:xfrm>
            <a:prstGeom prst="straightConnector1">
              <a:avLst/>
            </a:prstGeom>
            <a:ln w="57150">
              <a:solidFill>
                <a:srgbClr val="EF3B2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C1738532-D09F-46A7-BB21-92AD3848EAEF}"/>
              </a:ext>
            </a:extLst>
          </p:cNvPr>
          <p:cNvSpPr txBox="1"/>
          <p:nvPr/>
        </p:nvSpPr>
        <p:spPr>
          <a:xfrm flipH="1">
            <a:off x="10396271" y="10792323"/>
            <a:ext cx="831808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3600" i="1" dirty="0"/>
              <a:t>Note: un </a:t>
            </a:r>
            <a:r>
              <a:rPr lang="fr-CA" sz="3600" b="1" i="1" dirty="0"/>
              <a:t>« chapeau »</a:t>
            </a:r>
            <a:r>
              <a:rPr lang="fr-CA" sz="3600" i="1" dirty="0"/>
              <a:t> sur une variable</a:t>
            </a:r>
            <a:br>
              <a:rPr lang="fr-CA" sz="3600" i="1" dirty="0"/>
            </a:br>
            <a:r>
              <a:rPr lang="fr-CA" sz="3600" i="1" dirty="0"/>
              <a:t>indique qu’il s’agit d’une valeur </a:t>
            </a:r>
            <a:r>
              <a:rPr lang="fr-CA" sz="3600" b="1" i="1" dirty="0"/>
              <a:t>« prédite »</a:t>
            </a:r>
            <a:br>
              <a:rPr lang="fr-CA" sz="3600" b="1" i="1" dirty="0"/>
            </a:br>
            <a:r>
              <a:rPr lang="fr-CA" sz="3600" i="1" dirty="0"/>
              <a:t>et non de la vraie valeur de l’observation. </a:t>
            </a:r>
          </a:p>
        </p:txBody>
      </p:sp>
    </p:spTree>
    <p:extLst>
      <p:ext uri="{BB962C8B-B14F-4D97-AF65-F5344CB8AC3E}">
        <p14:creationId xmlns:p14="http://schemas.microsoft.com/office/powerpoint/2010/main" val="18554619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0FDD1FD-49C6-4CAF-A371-3D79CB109F68}"/>
                  </a:ext>
                </a:extLst>
              </p:cNvPr>
              <p:cNvSpPr txBox="1"/>
              <p:nvPr/>
            </p:nvSpPr>
            <p:spPr>
              <a:xfrm>
                <a:off x="-7658101" y="707886"/>
                <a:ext cx="25755601" cy="135290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CA" sz="4000" b="1" dirty="0"/>
                  <a:t>« Estimer » </a:t>
                </a:r>
                <a:r>
                  <a:rPr lang="fr-CA" sz="4000" dirty="0"/>
                  <a:t>la valeur des paramètres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40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fr-CA" sz="4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fr-CA" sz="4000" dirty="0"/>
                  <a:t> 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40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fr-CA" sz="4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fr-CA" sz="40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CA" sz="4000" dirty="0"/>
                  <a:t>signifie donc ici… : 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Trouver les valeurs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fr-CA" sz="3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CA" sz="36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acc>
                      </m:e>
                      <m:sub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fr-CA" sz="3600" dirty="0"/>
                  <a:t> 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fr-CA" sz="3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CA" sz="36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acc>
                      </m:e>
                      <m:sub>
                        <m:r>
                          <a:rPr lang="fr-CA" sz="36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fr-CA" sz="3600" dirty="0"/>
                  <a:t> qui permettent de  </a:t>
                </a:r>
                <a:r>
                  <a:rPr lang="fr-CA" sz="3600" b="1" dirty="0"/>
                  <a:t>MINIMISER  </a:t>
                </a:r>
                <a14:m>
                  <m:oMath xmlns:m="http://schemas.openxmlformats.org/officeDocument/2006/math"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𝑆𝐶</m:t>
                    </m:r>
                  </m:oMath>
                </a14:m>
                <a:r>
                  <a:rPr lang="fr-CA" sz="3600" dirty="0"/>
                  <a:t>.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sz="3600" i="1">
                          <a:latin typeface="Cambria Math" panose="02040503050406030204" pitchFamily="18" charset="0"/>
                        </a:rPr>
                        <m:t>𝑆𝐶</m:t>
                      </m:r>
                      <m:r>
                        <a:rPr lang="fr-CA" sz="3600" i="1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fr-CA" sz="3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fr-CA" sz="36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fr-CA" sz="36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fr-CA" sz="3600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fr-CA" sz="3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fr-CA" sz="3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fr-CA" sz="3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CA" sz="3600" i="1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r>
                                        <a:rPr lang="fr-CA" sz="3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fr-CA" sz="36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fr-CA" sz="3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fr-CA" sz="3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fr-CA" sz="3600" i="1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fr-CA" sz="3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fr-CA" sz="3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fr-CA" sz="3600" dirty="0"/>
              </a:p>
              <a:p>
                <a:endParaRPr lang="fr-CA" sz="4000" dirty="0"/>
              </a:p>
              <a:p>
                <a:r>
                  <a:rPr lang="fr-CA" sz="4000" dirty="0"/>
                  <a:t>Les valeurs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fr-CA" sz="4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CA" sz="40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acc>
                      </m:e>
                      <m:sub>
                        <m:r>
                          <a:rPr lang="fr-CA" sz="40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fr-CA" sz="4000" dirty="0"/>
                  <a:t> 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fr-CA" sz="4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CA" sz="40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acc>
                      </m:e>
                      <m:sub>
                        <m:r>
                          <a:rPr lang="fr-CA" sz="4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fr-CA" sz="4000" dirty="0"/>
                  <a:t> qui permettent de minimiser SC sont donc les plus représentatives de l’échantillon.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Toutefois, sont-elles représentatives des vraies valeurs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36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fr-CA" sz="36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fr-CA" sz="3600" dirty="0"/>
                  <a:t> et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36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fr-CA" sz="3600" dirty="0"/>
                  <a:t> dans la population?</a:t>
                </a:r>
              </a:p>
              <a:p>
                <a:endParaRPr lang="fr-CA" sz="4000" dirty="0"/>
              </a:p>
              <a:p>
                <a:r>
                  <a:rPr lang="fr-CA" sz="4000" dirty="0"/>
                  <a:t>On peut démontrer (mais on ne le fera pas ici) que… :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b="1" dirty="0"/>
                  <a:t>SI</a:t>
                </a:r>
                <a:r>
                  <a:rPr lang="fr-CA" sz="3600" dirty="0"/>
                  <a:t> les postulats (ici normalité, homoscédasticité, linéarité, indépendance des observations) sont respectés,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b="1" dirty="0"/>
                  <a:t>ALORS</a:t>
                </a:r>
                <a:r>
                  <a:rPr lang="fr-CA" sz="3600" dirty="0"/>
                  <a:t> la fonction de coût « SC » permet de trouver des valeurs estimées </a:t>
                </a:r>
                <a:r>
                  <a:rPr lang="fr-CA" sz="3600" b="1" dirty="0"/>
                  <a:t>NON BIAISÉES</a:t>
                </a:r>
                <a:r>
                  <a:rPr lang="fr-CA" sz="3600" dirty="0"/>
                  <a:t> pour les paramètres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36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fr-CA" sz="36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fr-CA" sz="3600" dirty="0"/>
                  <a:t> 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36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fr-CA" sz="36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fr-CA" sz="3600" dirty="0"/>
                  <a:t>.</a:t>
                </a:r>
              </a:p>
              <a:p>
                <a:pPr lvl="2"/>
                <a:endParaRPr lang="fr-CA" sz="4000" b="1" dirty="0"/>
              </a:p>
              <a:p>
                <a:r>
                  <a:rPr lang="fr-CA" sz="4000" dirty="0"/>
                  <a:t>Avoir des valeurs estimées </a:t>
                </a:r>
                <a:r>
                  <a:rPr lang="fr-CA" sz="4000" b="1" dirty="0"/>
                  <a:t>NON BIAISÉES</a:t>
                </a:r>
                <a:r>
                  <a:rPr lang="fr-CA" sz="4000" dirty="0"/>
                  <a:t> pour les paramètres veut dire que… : 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b="1" dirty="0"/>
                  <a:t>SI</a:t>
                </a:r>
                <a:r>
                  <a:rPr lang="fr-CA" sz="3600" dirty="0"/>
                  <a:t> on tirait aléatoirement une infinité d'échantillons provenant de la même population, </a:t>
                </a:r>
                <a:br>
                  <a:rPr lang="fr-CA" sz="3600" dirty="0"/>
                </a:br>
                <a:r>
                  <a:rPr lang="fr-CA" sz="3600" b="1" dirty="0"/>
                  <a:t>ALORS </a:t>
                </a:r>
                <a:r>
                  <a:rPr lang="fr-CA" sz="3600" dirty="0"/>
                  <a:t>la moyenne des valeurs estimées du paramètre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fr-CA" sz="3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CA" sz="36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acc>
                      </m:e>
                      <m:sub>
                        <m:r>
                          <a:rPr lang="fr-CA" sz="36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fr-CA" sz="3600" dirty="0"/>
                  <a:t> sera égale à la valeur réelle du paramètre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fr-CA" sz="36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CA" sz="3600" dirty="0"/>
                  <a:t>dans la population</a:t>
                </a:r>
                <a:br>
                  <a:rPr lang="fr-CA" sz="3600" dirty="0"/>
                </a:br>
                <a:r>
                  <a:rPr lang="fr-CA" sz="3600" b="1" dirty="0"/>
                  <a:t>et </a:t>
                </a:r>
                <a:r>
                  <a:rPr lang="fr-CA" sz="3600" dirty="0"/>
                  <a:t>la moyenne des valeurs estimées du paramètre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fr-CA" sz="3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CA" sz="36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acc>
                      </m:e>
                      <m:sub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fr-CA" sz="3600" dirty="0"/>
                  <a:t> sera égale à la valeur réelle du paramètre 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fr-CA" sz="36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CA" sz="3600" dirty="0"/>
                  <a:t>dans la population.</a:t>
                </a:r>
              </a:p>
              <a:p>
                <a:endParaRPr lang="fr-CA" sz="4000" b="1" dirty="0"/>
              </a:p>
              <a:p>
                <a:r>
                  <a:rPr lang="fr-CA" sz="4000" dirty="0"/>
                  <a:t>Exemple d’un estimateur non biaisé (gauche) et d’un estimateur biaisé (droite).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Le centre de la cible correspond à la vraie valeur du paramètre dans la population.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Chaque X correspond à la valeur estimée du paramètre à partir d’un échantillon différent provenant de la même population.</a:t>
                </a:r>
              </a:p>
              <a:p>
                <a:endParaRPr lang="fr-CA" sz="4000" b="1" dirty="0"/>
              </a:p>
              <a:p>
                <a:endParaRPr lang="fr-CA" sz="40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0FDD1FD-49C6-4CAF-A371-3D79CB109F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658101" y="707886"/>
                <a:ext cx="25755601" cy="13529088"/>
              </a:xfrm>
              <a:prstGeom prst="rect">
                <a:avLst/>
              </a:prstGeom>
              <a:blipFill>
                <a:blip r:embed="rId3"/>
                <a:stretch>
                  <a:fillRect l="-852" t="-811"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-7658100" y="-707886"/>
            <a:ext cx="25755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b="1" dirty="0">
                <a:solidFill>
                  <a:srgbClr val="A50F15"/>
                </a:solidFill>
              </a:rPr>
              <a:t>1.3.1. STATISTIQUES INFÉRENTIELLES : MINIMISER LE BIAIS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8231B18-5411-4F8F-8AF9-B794FF60EB27}"/>
              </a:ext>
            </a:extLst>
          </p:cNvPr>
          <p:cNvGrpSpPr/>
          <p:nvPr/>
        </p:nvGrpSpPr>
        <p:grpSpPr>
          <a:xfrm>
            <a:off x="-4050129" y="13448363"/>
            <a:ext cx="20440968" cy="5856472"/>
            <a:chOff x="-4010633" y="456263"/>
            <a:chExt cx="20440968" cy="5856472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3B842467-5733-48A7-8859-201C4643D564}"/>
                </a:ext>
              </a:extLst>
            </p:cNvPr>
            <p:cNvGrpSpPr/>
            <p:nvPr/>
          </p:nvGrpSpPr>
          <p:grpSpPr>
            <a:xfrm>
              <a:off x="-4010633" y="456263"/>
              <a:ext cx="12070772" cy="5856472"/>
              <a:chOff x="728472" y="692617"/>
              <a:chExt cx="12070772" cy="5856472"/>
            </a:xfrm>
          </p:grpSpPr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D1217245-BF20-4957-B7FD-8BFD8C8A2350}"/>
                  </a:ext>
                </a:extLst>
              </p:cNvPr>
              <p:cNvGrpSpPr/>
              <p:nvPr/>
            </p:nvGrpSpPr>
            <p:grpSpPr>
              <a:xfrm>
                <a:off x="728472" y="1578543"/>
                <a:ext cx="12070772" cy="4970546"/>
                <a:chOff x="728472" y="1578543"/>
                <a:chExt cx="12070772" cy="4970546"/>
              </a:xfrm>
            </p:grpSpPr>
            <p:sp>
              <p:nvSpPr>
                <p:cNvPr id="64" name="Oval 63">
                  <a:extLst>
                    <a:ext uri="{FF2B5EF4-FFF2-40B4-BE49-F238E27FC236}">
                      <a16:creationId xmlns:a16="http://schemas.microsoft.com/office/drawing/2014/main" id="{228BD40B-D741-4E3B-A7DB-22F3B57E1A56}"/>
                    </a:ext>
                  </a:extLst>
                </p:cNvPr>
                <p:cNvSpPr/>
                <p:nvPr/>
              </p:nvSpPr>
              <p:spPr>
                <a:xfrm>
                  <a:off x="4235116" y="1578543"/>
                  <a:ext cx="4572000" cy="4572000"/>
                </a:xfrm>
                <a:prstGeom prst="ellipse">
                  <a:avLst/>
                </a:prstGeom>
                <a:solidFill>
                  <a:srgbClr val="7030A0">
                    <a:alpha val="50000"/>
                  </a:srgb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A"/>
                </a:p>
              </p:txBody>
            </p:sp>
            <p:sp>
              <p:nvSpPr>
                <p:cNvPr id="65" name="Oval 64">
                  <a:extLst>
                    <a:ext uri="{FF2B5EF4-FFF2-40B4-BE49-F238E27FC236}">
                      <a16:creationId xmlns:a16="http://schemas.microsoft.com/office/drawing/2014/main" id="{07C715BD-A94A-4159-896E-4981E3E2146F}"/>
                    </a:ext>
                  </a:extLst>
                </p:cNvPr>
                <p:cNvSpPr/>
                <p:nvPr/>
              </p:nvSpPr>
              <p:spPr>
                <a:xfrm>
                  <a:off x="4589646" y="1923449"/>
                  <a:ext cx="3880585" cy="3880585"/>
                </a:xfrm>
                <a:prstGeom prst="ellipse">
                  <a:avLst/>
                </a:prstGeom>
                <a:solidFill>
                  <a:srgbClr val="C00000">
                    <a:alpha val="50000"/>
                  </a:srgb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A"/>
                </a:p>
              </p:txBody>
            </p:sp>
            <p:sp>
              <p:nvSpPr>
                <p:cNvPr id="66" name="Oval 65">
                  <a:extLst>
                    <a:ext uri="{FF2B5EF4-FFF2-40B4-BE49-F238E27FC236}">
                      <a16:creationId xmlns:a16="http://schemas.microsoft.com/office/drawing/2014/main" id="{B8C393C8-8DE6-4343-857F-0F1DEB4332DD}"/>
                    </a:ext>
                  </a:extLst>
                </p:cNvPr>
                <p:cNvSpPr/>
                <p:nvPr/>
              </p:nvSpPr>
              <p:spPr>
                <a:xfrm>
                  <a:off x="4982677" y="2316481"/>
                  <a:ext cx="3112169" cy="3112169"/>
                </a:xfrm>
                <a:prstGeom prst="ellipse">
                  <a:avLst/>
                </a:prstGeom>
                <a:solidFill>
                  <a:srgbClr val="FFC000">
                    <a:alpha val="50000"/>
                  </a:srgb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A"/>
                </a:p>
              </p:txBody>
            </p:sp>
            <p:sp>
              <p:nvSpPr>
                <p:cNvPr id="67" name="Oval 66">
                  <a:extLst>
                    <a:ext uri="{FF2B5EF4-FFF2-40B4-BE49-F238E27FC236}">
                      <a16:creationId xmlns:a16="http://schemas.microsoft.com/office/drawing/2014/main" id="{744F0C1A-1AB1-4354-A483-C06540C85B13}"/>
                    </a:ext>
                  </a:extLst>
                </p:cNvPr>
                <p:cNvSpPr/>
                <p:nvPr/>
              </p:nvSpPr>
              <p:spPr>
                <a:xfrm>
                  <a:off x="5375709" y="2680637"/>
                  <a:ext cx="2372628" cy="2372628"/>
                </a:xfrm>
                <a:prstGeom prst="ellipse">
                  <a:avLst/>
                </a:prstGeom>
                <a:solidFill>
                  <a:srgbClr val="FFFF00">
                    <a:alpha val="50000"/>
                  </a:srgb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A"/>
                </a:p>
              </p:txBody>
            </p:sp>
            <p:sp>
              <p:nvSpPr>
                <p:cNvPr id="68" name="Oval 67">
                  <a:extLst>
                    <a:ext uri="{FF2B5EF4-FFF2-40B4-BE49-F238E27FC236}">
                      <a16:creationId xmlns:a16="http://schemas.microsoft.com/office/drawing/2014/main" id="{239B913D-FD6A-4D22-BD19-8A7AFEB48045}"/>
                    </a:ext>
                  </a:extLst>
                </p:cNvPr>
                <p:cNvSpPr/>
                <p:nvPr/>
              </p:nvSpPr>
              <p:spPr>
                <a:xfrm>
                  <a:off x="5759116" y="3080084"/>
                  <a:ext cx="1594586" cy="1594586"/>
                </a:xfrm>
                <a:prstGeom prst="ellipse">
                  <a:avLst/>
                </a:prstGeom>
                <a:solidFill>
                  <a:srgbClr val="92D050">
                    <a:alpha val="50000"/>
                  </a:srgb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A"/>
                </a:p>
              </p:txBody>
            </p:sp>
            <p:sp>
              <p:nvSpPr>
                <p:cNvPr id="69" name="Oval 68">
                  <a:extLst>
                    <a:ext uri="{FF2B5EF4-FFF2-40B4-BE49-F238E27FC236}">
                      <a16:creationId xmlns:a16="http://schemas.microsoft.com/office/drawing/2014/main" id="{C5F3B713-C140-46C5-8CA2-9FB72FF3517B}"/>
                    </a:ext>
                  </a:extLst>
                </p:cNvPr>
                <p:cNvSpPr/>
                <p:nvPr/>
              </p:nvSpPr>
              <p:spPr>
                <a:xfrm>
                  <a:off x="6163377" y="3429000"/>
                  <a:ext cx="824564" cy="824564"/>
                </a:xfrm>
                <a:prstGeom prst="ellipse">
                  <a:avLst/>
                </a:prstGeom>
                <a:solidFill>
                  <a:srgbClr val="00B050">
                    <a:alpha val="50000"/>
                  </a:srgb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A"/>
                </a:p>
              </p:txBody>
            </p:sp>
            <p:grpSp>
              <p:nvGrpSpPr>
                <p:cNvPr id="70" name="Group 69">
                  <a:extLst>
                    <a:ext uri="{FF2B5EF4-FFF2-40B4-BE49-F238E27FC236}">
                      <a16:creationId xmlns:a16="http://schemas.microsoft.com/office/drawing/2014/main" id="{AA85A43B-D0F3-4A5E-9180-A08DCB8828A8}"/>
                    </a:ext>
                  </a:extLst>
                </p:cNvPr>
                <p:cNvGrpSpPr/>
                <p:nvPr/>
              </p:nvGrpSpPr>
              <p:grpSpPr>
                <a:xfrm>
                  <a:off x="6938211" y="3465896"/>
                  <a:ext cx="250257" cy="250257"/>
                  <a:chOff x="3619099" y="702644"/>
                  <a:chExt cx="250257" cy="250257"/>
                </a:xfrm>
              </p:grpSpPr>
              <p:cxnSp>
                <p:nvCxnSpPr>
                  <p:cNvPr id="116" name="Straight Connector 115">
                    <a:extLst>
                      <a:ext uri="{FF2B5EF4-FFF2-40B4-BE49-F238E27FC236}">
                        <a16:creationId xmlns:a16="http://schemas.microsoft.com/office/drawing/2014/main" id="{D03A7EBC-BA22-4E64-B1D1-8CE9633DFFC8}"/>
                      </a:ext>
                    </a:extLst>
                  </p:cNvPr>
                  <p:cNvCxnSpPr/>
                  <p:nvPr/>
                </p:nvCxnSpPr>
                <p:spPr>
                  <a:xfrm>
                    <a:off x="3619099" y="702644"/>
                    <a:ext cx="250257" cy="250257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7" name="Straight Connector 116">
                    <a:extLst>
                      <a:ext uri="{FF2B5EF4-FFF2-40B4-BE49-F238E27FC236}">
                        <a16:creationId xmlns:a16="http://schemas.microsoft.com/office/drawing/2014/main" id="{A3043C20-D14E-4848-9D05-F1E37F897A3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3619099" y="702644"/>
                    <a:ext cx="250257" cy="250257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1" name="Group 70">
                  <a:extLst>
                    <a:ext uri="{FF2B5EF4-FFF2-40B4-BE49-F238E27FC236}">
                      <a16:creationId xmlns:a16="http://schemas.microsoft.com/office/drawing/2014/main" id="{6DB9EFCA-E876-4DB3-9EB6-C02D4B094B00}"/>
                    </a:ext>
                  </a:extLst>
                </p:cNvPr>
                <p:cNvGrpSpPr/>
                <p:nvPr/>
              </p:nvGrpSpPr>
              <p:grpSpPr>
                <a:xfrm>
                  <a:off x="6063114" y="3591025"/>
                  <a:ext cx="250257" cy="250257"/>
                  <a:chOff x="3619099" y="702644"/>
                  <a:chExt cx="250257" cy="250257"/>
                </a:xfrm>
              </p:grpSpPr>
              <p:cxnSp>
                <p:nvCxnSpPr>
                  <p:cNvPr id="114" name="Straight Connector 113">
                    <a:extLst>
                      <a:ext uri="{FF2B5EF4-FFF2-40B4-BE49-F238E27FC236}">
                        <a16:creationId xmlns:a16="http://schemas.microsoft.com/office/drawing/2014/main" id="{1635D571-C0A6-493B-A4C9-C31C144F4EFF}"/>
                      </a:ext>
                    </a:extLst>
                  </p:cNvPr>
                  <p:cNvCxnSpPr/>
                  <p:nvPr/>
                </p:nvCxnSpPr>
                <p:spPr>
                  <a:xfrm>
                    <a:off x="3619099" y="702644"/>
                    <a:ext cx="250257" cy="250257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5" name="Straight Connector 114">
                    <a:extLst>
                      <a:ext uri="{FF2B5EF4-FFF2-40B4-BE49-F238E27FC236}">
                        <a16:creationId xmlns:a16="http://schemas.microsoft.com/office/drawing/2014/main" id="{E6DF12FB-B029-4B9D-BABD-198E7C502BE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3619099" y="702644"/>
                    <a:ext cx="250257" cy="250257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2" name="Group 71">
                  <a:extLst>
                    <a:ext uri="{FF2B5EF4-FFF2-40B4-BE49-F238E27FC236}">
                      <a16:creationId xmlns:a16="http://schemas.microsoft.com/office/drawing/2014/main" id="{9FBECA4C-C5EF-45D9-9229-84849EFACFC7}"/>
                    </a:ext>
                  </a:extLst>
                </p:cNvPr>
                <p:cNvGrpSpPr/>
                <p:nvPr/>
              </p:nvGrpSpPr>
              <p:grpSpPr>
                <a:xfrm>
                  <a:off x="6038248" y="3007894"/>
                  <a:ext cx="250257" cy="250257"/>
                  <a:chOff x="3619099" y="702644"/>
                  <a:chExt cx="250257" cy="250257"/>
                </a:xfrm>
              </p:grpSpPr>
              <p:cxnSp>
                <p:nvCxnSpPr>
                  <p:cNvPr id="112" name="Straight Connector 111">
                    <a:extLst>
                      <a:ext uri="{FF2B5EF4-FFF2-40B4-BE49-F238E27FC236}">
                        <a16:creationId xmlns:a16="http://schemas.microsoft.com/office/drawing/2014/main" id="{1CAFC798-E0A1-4DB6-AA50-1A1B4F86B49C}"/>
                      </a:ext>
                    </a:extLst>
                  </p:cNvPr>
                  <p:cNvCxnSpPr/>
                  <p:nvPr/>
                </p:nvCxnSpPr>
                <p:spPr>
                  <a:xfrm>
                    <a:off x="3619099" y="702644"/>
                    <a:ext cx="250257" cy="250257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3" name="Straight Connector 112">
                    <a:extLst>
                      <a:ext uri="{FF2B5EF4-FFF2-40B4-BE49-F238E27FC236}">
                        <a16:creationId xmlns:a16="http://schemas.microsoft.com/office/drawing/2014/main" id="{1A8BB220-90A9-45F7-9E57-839C5E69CBD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3619099" y="702644"/>
                    <a:ext cx="250257" cy="250257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3" name="Group 72">
                  <a:extLst>
                    <a:ext uri="{FF2B5EF4-FFF2-40B4-BE49-F238E27FC236}">
                      <a16:creationId xmlns:a16="http://schemas.microsoft.com/office/drawing/2014/main" id="{4ACC6B45-99E8-4922-97EF-B8946080550F}"/>
                    </a:ext>
                  </a:extLst>
                </p:cNvPr>
                <p:cNvGrpSpPr/>
                <p:nvPr/>
              </p:nvGrpSpPr>
              <p:grpSpPr>
                <a:xfrm>
                  <a:off x="7380171" y="4003307"/>
                  <a:ext cx="250257" cy="250257"/>
                  <a:chOff x="3619099" y="702644"/>
                  <a:chExt cx="250257" cy="250257"/>
                </a:xfrm>
              </p:grpSpPr>
              <p:cxnSp>
                <p:nvCxnSpPr>
                  <p:cNvPr id="110" name="Straight Connector 109">
                    <a:extLst>
                      <a:ext uri="{FF2B5EF4-FFF2-40B4-BE49-F238E27FC236}">
                        <a16:creationId xmlns:a16="http://schemas.microsoft.com/office/drawing/2014/main" id="{9C074018-EA6C-448D-B7CE-666AFB7F7AB4}"/>
                      </a:ext>
                    </a:extLst>
                  </p:cNvPr>
                  <p:cNvCxnSpPr/>
                  <p:nvPr/>
                </p:nvCxnSpPr>
                <p:spPr>
                  <a:xfrm>
                    <a:off x="3619099" y="702644"/>
                    <a:ext cx="250257" cy="250257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1" name="Straight Connector 110">
                    <a:extLst>
                      <a:ext uri="{FF2B5EF4-FFF2-40B4-BE49-F238E27FC236}">
                        <a16:creationId xmlns:a16="http://schemas.microsoft.com/office/drawing/2014/main" id="{F3125186-9D06-4E1F-AB34-6FBB2974155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3619099" y="702644"/>
                    <a:ext cx="250257" cy="250257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4" name="Group 73">
                  <a:extLst>
                    <a:ext uri="{FF2B5EF4-FFF2-40B4-BE49-F238E27FC236}">
                      <a16:creationId xmlns:a16="http://schemas.microsoft.com/office/drawing/2014/main" id="{5EC796C8-AF37-4894-A84D-B60788242515}"/>
                    </a:ext>
                  </a:extLst>
                </p:cNvPr>
                <p:cNvGrpSpPr/>
                <p:nvPr/>
              </p:nvGrpSpPr>
              <p:grpSpPr>
                <a:xfrm>
                  <a:off x="6687954" y="4397141"/>
                  <a:ext cx="250257" cy="250257"/>
                  <a:chOff x="3619099" y="702644"/>
                  <a:chExt cx="250257" cy="250257"/>
                </a:xfrm>
              </p:grpSpPr>
              <p:cxnSp>
                <p:nvCxnSpPr>
                  <p:cNvPr id="108" name="Straight Connector 107">
                    <a:extLst>
                      <a:ext uri="{FF2B5EF4-FFF2-40B4-BE49-F238E27FC236}">
                        <a16:creationId xmlns:a16="http://schemas.microsoft.com/office/drawing/2014/main" id="{47344055-C9F2-4B59-97DB-A6B6DF766C4C}"/>
                      </a:ext>
                    </a:extLst>
                  </p:cNvPr>
                  <p:cNvCxnSpPr/>
                  <p:nvPr/>
                </p:nvCxnSpPr>
                <p:spPr>
                  <a:xfrm>
                    <a:off x="3619099" y="702644"/>
                    <a:ext cx="250257" cy="250257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9" name="Straight Connector 108">
                    <a:extLst>
                      <a:ext uri="{FF2B5EF4-FFF2-40B4-BE49-F238E27FC236}">
                        <a16:creationId xmlns:a16="http://schemas.microsoft.com/office/drawing/2014/main" id="{EFD3C680-070C-4ADC-A2B8-99BD6C67170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3619099" y="702644"/>
                    <a:ext cx="250257" cy="250257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5" name="Group 74">
                  <a:extLst>
                    <a:ext uri="{FF2B5EF4-FFF2-40B4-BE49-F238E27FC236}">
                      <a16:creationId xmlns:a16="http://schemas.microsoft.com/office/drawing/2014/main" id="{2AB42CDC-4A4A-4507-AD1D-10AEE2206AB3}"/>
                    </a:ext>
                  </a:extLst>
                </p:cNvPr>
                <p:cNvGrpSpPr/>
                <p:nvPr/>
              </p:nvGrpSpPr>
              <p:grpSpPr>
                <a:xfrm>
                  <a:off x="5913119" y="4272012"/>
                  <a:ext cx="250257" cy="250257"/>
                  <a:chOff x="3619099" y="702644"/>
                  <a:chExt cx="250257" cy="250257"/>
                </a:xfrm>
              </p:grpSpPr>
              <p:cxnSp>
                <p:nvCxnSpPr>
                  <p:cNvPr id="106" name="Straight Connector 105">
                    <a:extLst>
                      <a:ext uri="{FF2B5EF4-FFF2-40B4-BE49-F238E27FC236}">
                        <a16:creationId xmlns:a16="http://schemas.microsoft.com/office/drawing/2014/main" id="{E2B81873-10E7-4852-8804-18DD76AA6FFB}"/>
                      </a:ext>
                    </a:extLst>
                  </p:cNvPr>
                  <p:cNvCxnSpPr/>
                  <p:nvPr/>
                </p:nvCxnSpPr>
                <p:spPr>
                  <a:xfrm>
                    <a:off x="3619099" y="702644"/>
                    <a:ext cx="250257" cy="250257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7" name="Straight Connector 106">
                    <a:extLst>
                      <a:ext uri="{FF2B5EF4-FFF2-40B4-BE49-F238E27FC236}">
                        <a16:creationId xmlns:a16="http://schemas.microsoft.com/office/drawing/2014/main" id="{1D8505E6-5208-47FA-8982-7C0BA5FB30F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3619099" y="702644"/>
                    <a:ext cx="250257" cy="250257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6" name="Group 75">
                  <a:extLst>
                    <a:ext uri="{FF2B5EF4-FFF2-40B4-BE49-F238E27FC236}">
                      <a16:creationId xmlns:a16="http://schemas.microsoft.com/office/drawing/2014/main" id="{B9731BC0-D3E9-4188-93E0-5766FBF4C2D0}"/>
                    </a:ext>
                  </a:extLst>
                </p:cNvPr>
                <p:cNvGrpSpPr/>
                <p:nvPr/>
              </p:nvGrpSpPr>
              <p:grpSpPr>
                <a:xfrm>
                  <a:off x="5508859" y="3303871"/>
                  <a:ext cx="250257" cy="250257"/>
                  <a:chOff x="3619099" y="702644"/>
                  <a:chExt cx="250257" cy="250257"/>
                </a:xfrm>
              </p:grpSpPr>
              <p:cxnSp>
                <p:nvCxnSpPr>
                  <p:cNvPr id="104" name="Straight Connector 103">
                    <a:extLst>
                      <a:ext uri="{FF2B5EF4-FFF2-40B4-BE49-F238E27FC236}">
                        <a16:creationId xmlns:a16="http://schemas.microsoft.com/office/drawing/2014/main" id="{DB5B6AEC-BB64-4505-ACA9-F95DDE511018}"/>
                      </a:ext>
                    </a:extLst>
                  </p:cNvPr>
                  <p:cNvCxnSpPr/>
                  <p:nvPr/>
                </p:nvCxnSpPr>
                <p:spPr>
                  <a:xfrm>
                    <a:off x="3619099" y="702644"/>
                    <a:ext cx="250257" cy="250257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5" name="Straight Connector 104">
                    <a:extLst>
                      <a:ext uri="{FF2B5EF4-FFF2-40B4-BE49-F238E27FC236}">
                        <a16:creationId xmlns:a16="http://schemas.microsoft.com/office/drawing/2014/main" id="{A051A87B-3A52-40EA-AB8B-6968ABDB71B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3619099" y="702644"/>
                    <a:ext cx="250257" cy="250257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7" name="Group 76">
                  <a:extLst>
                    <a:ext uri="{FF2B5EF4-FFF2-40B4-BE49-F238E27FC236}">
                      <a16:creationId xmlns:a16="http://schemas.microsoft.com/office/drawing/2014/main" id="{F9ABB486-18F5-4F77-9A34-3CECB2CEC9E0}"/>
                    </a:ext>
                  </a:extLst>
                </p:cNvPr>
                <p:cNvGrpSpPr/>
                <p:nvPr/>
              </p:nvGrpSpPr>
              <p:grpSpPr>
                <a:xfrm>
                  <a:off x="6740892" y="2762050"/>
                  <a:ext cx="250257" cy="250257"/>
                  <a:chOff x="3619099" y="702644"/>
                  <a:chExt cx="250257" cy="250257"/>
                </a:xfrm>
              </p:grpSpPr>
              <p:cxnSp>
                <p:nvCxnSpPr>
                  <p:cNvPr id="102" name="Straight Connector 101">
                    <a:extLst>
                      <a:ext uri="{FF2B5EF4-FFF2-40B4-BE49-F238E27FC236}">
                        <a16:creationId xmlns:a16="http://schemas.microsoft.com/office/drawing/2014/main" id="{4D3C6B1F-CE49-4D02-B707-B93E3A0B65DF}"/>
                      </a:ext>
                    </a:extLst>
                  </p:cNvPr>
                  <p:cNvCxnSpPr/>
                  <p:nvPr/>
                </p:nvCxnSpPr>
                <p:spPr>
                  <a:xfrm>
                    <a:off x="3619099" y="702644"/>
                    <a:ext cx="250257" cy="250257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3" name="Straight Connector 102">
                    <a:extLst>
                      <a:ext uri="{FF2B5EF4-FFF2-40B4-BE49-F238E27FC236}">
                        <a16:creationId xmlns:a16="http://schemas.microsoft.com/office/drawing/2014/main" id="{B626F10C-ECE7-4AA5-849D-ABE68337F13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3619099" y="702644"/>
                    <a:ext cx="250257" cy="250257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8" name="Group 77">
                  <a:extLst>
                    <a:ext uri="{FF2B5EF4-FFF2-40B4-BE49-F238E27FC236}">
                      <a16:creationId xmlns:a16="http://schemas.microsoft.com/office/drawing/2014/main" id="{E77F18EF-B382-4A1D-A737-85FAD1591631}"/>
                    </a:ext>
                  </a:extLst>
                </p:cNvPr>
                <p:cNvGrpSpPr/>
                <p:nvPr/>
              </p:nvGrpSpPr>
              <p:grpSpPr>
                <a:xfrm>
                  <a:off x="6789019" y="3893417"/>
                  <a:ext cx="250257" cy="250257"/>
                  <a:chOff x="3619099" y="702644"/>
                  <a:chExt cx="250257" cy="250257"/>
                </a:xfrm>
              </p:grpSpPr>
              <p:cxnSp>
                <p:nvCxnSpPr>
                  <p:cNvPr id="100" name="Straight Connector 99">
                    <a:extLst>
                      <a:ext uri="{FF2B5EF4-FFF2-40B4-BE49-F238E27FC236}">
                        <a16:creationId xmlns:a16="http://schemas.microsoft.com/office/drawing/2014/main" id="{D4060B3D-FA6D-4281-A723-813C687F9F81}"/>
                      </a:ext>
                    </a:extLst>
                  </p:cNvPr>
                  <p:cNvCxnSpPr/>
                  <p:nvPr/>
                </p:nvCxnSpPr>
                <p:spPr>
                  <a:xfrm>
                    <a:off x="3619099" y="702644"/>
                    <a:ext cx="250257" cy="250257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1" name="Straight Connector 100">
                    <a:extLst>
                      <a:ext uri="{FF2B5EF4-FFF2-40B4-BE49-F238E27FC236}">
                        <a16:creationId xmlns:a16="http://schemas.microsoft.com/office/drawing/2014/main" id="{4F83B7A9-AFEF-4A9C-A27D-EE2F12ABB56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3619099" y="702644"/>
                    <a:ext cx="250257" cy="250257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9" name="Group 78">
                  <a:extLst>
                    <a:ext uri="{FF2B5EF4-FFF2-40B4-BE49-F238E27FC236}">
                      <a16:creationId xmlns:a16="http://schemas.microsoft.com/office/drawing/2014/main" id="{3F2C0CCC-8B9B-45C8-8AEA-C89EE04D9A26}"/>
                    </a:ext>
                  </a:extLst>
                </p:cNvPr>
                <p:cNvGrpSpPr/>
                <p:nvPr/>
              </p:nvGrpSpPr>
              <p:grpSpPr>
                <a:xfrm>
                  <a:off x="6201075" y="4727208"/>
                  <a:ext cx="250257" cy="250257"/>
                  <a:chOff x="3619099" y="702644"/>
                  <a:chExt cx="250257" cy="250257"/>
                </a:xfrm>
              </p:grpSpPr>
              <p:cxnSp>
                <p:nvCxnSpPr>
                  <p:cNvPr id="98" name="Straight Connector 97">
                    <a:extLst>
                      <a:ext uri="{FF2B5EF4-FFF2-40B4-BE49-F238E27FC236}">
                        <a16:creationId xmlns:a16="http://schemas.microsoft.com/office/drawing/2014/main" id="{C920B7D4-BD44-4F50-B2BE-263E7820A5D2}"/>
                      </a:ext>
                    </a:extLst>
                  </p:cNvPr>
                  <p:cNvCxnSpPr/>
                  <p:nvPr/>
                </p:nvCxnSpPr>
                <p:spPr>
                  <a:xfrm>
                    <a:off x="3619099" y="702644"/>
                    <a:ext cx="250257" cy="250257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9" name="Straight Connector 98">
                    <a:extLst>
                      <a:ext uri="{FF2B5EF4-FFF2-40B4-BE49-F238E27FC236}">
                        <a16:creationId xmlns:a16="http://schemas.microsoft.com/office/drawing/2014/main" id="{C3ACB766-A7FF-4A5C-B856-98502F8DD2B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3619099" y="702644"/>
                    <a:ext cx="250257" cy="250257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80" name="Group 79">
                  <a:extLst>
                    <a:ext uri="{FF2B5EF4-FFF2-40B4-BE49-F238E27FC236}">
                      <a16:creationId xmlns:a16="http://schemas.microsoft.com/office/drawing/2014/main" id="{E6BA0791-2AD4-4A06-B73E-6B8B1C99F90D}"/>
                    </a:ext>
                  </a:extLst>
                </p:cNvPr>
                <p:cNvGrpSpPr/>
                <p:nvPr/>
              </p:nvGrpSpPr>
              <p:grpSpPr>
                <a:xfrm>
                  <a:off x="5537735" y="3973228"/>
                  <a:ext cx="250257" cy="250257"/>
                  <a:chOff x="3619099" y="702644"/>
                  <a:chExt cx="250257" cy="250257"/>
                </a:xfrm>
              </p:grpSpPr>
              <p:cxnSp>
                <p:nvCxnSpPr>
                  <p:cNvPr id="96" name="Straight Connector 95">
                    <a:extLst>
                      <a:ext uri="{FF2B5EF4-FFF2-40B4-BE49-F238E27FC236}">
                        <a16:creationId xmlns:a16="http://schemas.microsoft.com/office/drawing/2014/main" id="{246AAB08-7CF6-4567-B2F2-C468CDE5BB34}"/>
                      </a:ext>
                    </a:extLst>
                  </p:cNvPr>
                  <p:cNvCxnSpPr/>
                  <p:nvPr/>
                </p:nvCxnSpPr>
                <p:spPr>
                  <a:xfrm>
                    <a:off x="3619099" y="702644"/>
                    <a:ext cx="250257" cy="250257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7" name="Straight Connector 96">
                    <a:extLst>
                      <a:ext uri="{FF2B5EF4-FFF2-40B4-BE49-F238E27FC236}">
                        <a16:creationId xmlns:a16="http://schemas.microsoft.com/office/drawing/2014/main" id="{64EF08ED-116F-411C-912A-08D5C7874D9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3619099" y="702644"/>
                    <a:ext cx="250257" cy="250257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81" name="Group 80">
                  <a:extLst>
                    <a:ext uri="{FF2B5EF4-FFF2-40B4-BE49-F238E27FC236}">
                      <a16:creationId xmlns:a16="http://schemas.microsoft.com/office/drawing/2014/main" id="{EB0CD1A5-025A-4C26-822D-4AE8103A813A}"/>
                    </a:ext>
                  </a:extLst>
                </p:cNvPr>
                <p:cNvGrpSpPr/>
                <p:nvPr/>
              </p:nvGrpSpPr>
              <p:grpSpPr>
                <a:xfrm>
                  <a:off x="7507706" y="3465895"/>
                  <a:ext cx="250257" cy="250257"/>
                  <a:chOff x="3619099" y="702644"/>
                  <a:chExt cx="250257" cy="250257"/>
                </a:xfrm>
              </p:grpSpPr>
              <p:cxnSp>
                <p:nvCxnSpPr>
                  <p:cNvPr id="94" name="Straight Connector 93">
                    <a:extLst>
                      <a:ext uri="{FF2B5EF4-FFF2-40B4-BE49-F238E27FC236}">
                        <a16:creationId xmlns:a16="http://schemas.microsoft.com/office/drawing/2014/main" id="{BBAEAC28-6534-47E1-AA6B-4B7A0A5F1D87}"/>
                      </a:ext>
                    </a:extLst>
                  </p:cNvPr>
                  <p:cNvCxnSpPr/>
                  <p:nvPr/>
                </p:nvCxnSpPr>
                <p:spPr>
                  <a:xfrm>
                    <a:off x="3619099" y="702644"/>
                    <a:ext cx="250257" cy="250257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5" name="Straight Connector 94">
                    <a:extLst>
                      <a:ext uri="{FF2B5EF4-FFF2-40B4-BE49-F238E27FC236}">
                        <a16:creationId xmlns:a16="http://schemas.microsoft.com/office/drawing/2014/main" id="{CD92E859-3401-4960-BF9B-AFDA960B82E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3619099" y="702644"/>
                    <a:ext cx="250257" cy="250257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82" name="Group 81">
                  <a:extLst>
                    <a:ext uri="{FF2B5EF4-FFF2-40B4-BE49-F238E27FC236}">
                      <a16:creationId xmlns:a16="http://schemas.microsoft.com/office/drawing/2014/main" id="{8AE72BA1-15CB-466B-992A-2D57FB290C41}"/>
                    </a:ext>
                  </a:extLst>
                </p:cNvPr>
                <p:cNvGrpSpPr/>
                <p:nvPr/>
              </p:nvGrpSpPr>
              <p:grpSpPr>
                <a:xfrm>
                  <a:off x="7129914" y="4637774"/>
                  <a:ext cx="250257" cy="250257"/>
                  <a:chOff x="3619099" y="702644"/>
                  <a:chExt cx="250257" cy="250257"/>
                </a:xfrm>
              </p:grpSpPr>
              <p:cxnSp>
                <p:nvCxnSpPr>
                  <p:cNvPr id="92" name="Straight Connector 91">
                    <a:extLst>
                      <a:ext uri="{FF2B5EF4-FFF2-40B4-BE49-F238E27FC236}">
                        <a16:creationId xmlns:a16="http://schemas.microsoft.com/office/drawing/2014/main" id="{DDAABF7A-30E3-4495-AC5E-2C3AD3FC8795}"/>
                      </a:ext>
                    </a:extLst>
                  </p:cNvPr>
                  <p:cNvCxnSpPr/>
                  <p:nvPr/>
                </p:nvCxnSpPr>
                <p:spPr>
                  <a:xfrm>
                    <a:off x="3619099" y="702644"/>
                    <a:ext cx="250257" cy="250257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3" name="Straight Connector 92">
                    <a:extLst>
                      <a:ext uri="{FF2B5EF4-FFF2-40B4-BE49-F238E27FC236}">
                        <a16:creationId xmlns:a16="http://schemas.microsoft.com/office/drawing/2014/main" id="{48EEC085-9514-4EFE-8D82-4324E302E75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3619099" y="702644"/>
                    <a:ext cx="250257" cy="250257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83" name="Group 82">
                  <a:extLst>
                    <a:ext uri="{FF2B5EF4-FFF2-40B4-BE49-F238E27FC236}">
                      <a16:creationId xmlns:a16="http://schemas.microsoft.com/office/drawing/2014/main" id="{ACC2C13C-ADE4-4617-A318-516FFF2C40C9}"/>
                    </a:ext>
                  </a:extLst>
                </p:cNvPr>
                <p:cNvGrpSpPr/>
                <p:nvPr/>
              </p:nvGrpSpPr>
              <p:grpSpPr>
                <a:xfrm>
                  <a:off x="6379144" y="3651984"/>
                  <a:ext cx="394636" cy="394636"/>
                  <a:chOff x="3619099" y="2119162"/>
                  <a:chExt cx="394636" cy="394636"/>
                </a:xfrm>
              </p:grpSpPr>
              <p:grpSp>
                <p:nvGrpSpPr>
                  <p:cNvPr id="88" name="Group 87">
                    <a:extLst>
                      <a:ext uri="{FF2B5EF4-FFF2-40B4-BE49-F238E27FC236}">
                        <a16:creationId xmlns:a16="http://schemas.microsoft.com/office/drawing/2014/main" id="{1D17E97D-F743-431F-83EE-5D35FC1AE78E}"/>
                      </a:ext>
                    </a:extLst>
                  </p:cNvPr>
                  <p:cNvGrpSpPr/>
                  <p:nvPr/>
                </p:nvGrpSpPr>
                <p:grpSpPr>
                  <a:xfrm>
                    <a:off x="3682467" y="2191352"/>
                    <a:ext cx="250257" cy="250257"/>
                    <a:chOff x="3619099" y="702644"/>
                    <a:chExt cx="250257" cy="250257"/>
                  </a:xfrm>
                </p:grpSpPr>
                <p:cxnSp>
                  <p:nvCxnSpPr>
                    <p:cNvPr id="90" name="Straight Connector 89">
                      <a:extLst>
                        <a:ext uri="{FF2B5EF4-FFF2-40B4-BE49-F238E27FC236}">
                          <a16:creationId xmlns:a16="http://schemas.microsoft.com/office/drawing/2014/main" id="{8C3F3D17-9C71-4847-8282-1CF09B1D6E6B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3619099" y="702644"/>
                      <a:ext cx="250257" cy="250257"/>
                    </a:xfrm>
                    <a:prstGeom prst="line">
                      <a:avLst/>
                    </a:prstGeom>
                    <a:ln w="762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1" name="Straight Connector 90">
                      <a:extLst>
                        <a:ext uri="{FF2B5EF4-FFF2-40B4-BE49-F238E27FC236}">
                          <a16:creationId xmlns:a16="http://schemas.microsoft.com/office/drawing/2014/main" id="{30CFC334-BB46-4585-A301-E2F1349E6A2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3619099" y="702644"/>
                      <a:ext cx="250257" cy="250257"/>
                    </a:xfrm>
                    <a:prstGeom prst="line">
                      <a:avLst/>
                    </a:prstGeom>
                    <a:ln w="762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89" name="Oval 88">
                    <a:extLst>
                      <a:ext uri="{FF2B5EF4-FFF2-40B4-BE49-F238E27FC236}">
                        <a16:creationId xmlns:a16="http://schemas.microsoft.com/office/drawing/2014/main" id="{C70F67AB-DA09-4218-BCC0-A6CD20CDA40A}"/>
                      </a:ext>
                    </a:extLst>
                  </p:cNvPr>
                  <p:cNvSpPr/>
                  <p:nvPr/>
                </p:nvSpPr>
                <p:spPr>
                  <a:xfrm>
                    <a:off x="3619099" y="2119162"/>
                    <a:ext cx="394636" cy="394636"/>
                  </a:xfrm>
                  <a:prstGeom prst="ellipse">
                    <a:avLst/>
                  </a:prstGeom>
                  <a:noFill/>
                  <a:ln w="762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CA"/>
                  </a:p>
                </p:txBody>
              </p:sp>
            </p:grpSp>
            <p:cxnSp>
              <p:nvCxnSpPr>
                <p:cNvPr id="84" name="Straight Arrow Connector 83">
                  <a:extLst>
                    <a:ext uri="{FF2B5EF4-FFF2-40B4-BE49-F238E27FC236}">
                      <a16:creationId xmlns:a16="http://schemas.microsoft.com/office/drawing/2014/main" id="{2ACC9CA2-D816-4761-A2CC-25CBF0B59C56}"/>
                    </a:ext>
                  </a:extLst>
                </p:cNvPr>
                <p:cNvCxnSpPr>
                  <a:cxnSpLocks/>
                  <a:endCxn id="89" idx="5"/>
                </p:cNvCxnSpPr>
                <p:nvPr/>
              </p:nvCxnSpPr>
              <p:spPr>
                <a:xfrm flipH="1" flipV="1">
                  <a:off x="6715987" y="3988827"/>
                  <a:ext cx="2291900" cy="1784730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8411ED9B-2F3E-4F42-AC9E-FCEAE67F9CC5}"/>
                    </a:ext>
                  </a:extLst>
                </p:cNvPr>
                <p:cNvSpPr txBox="1"/>
                <p:nvPr/>
              </p:nvSpPr>
              <p:spPr>
                <a:xfrm>
                  <a:off x="9098683" y="5471871"/>
                  <a:ext cx="3700561" cy="107721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fr-CA" sz="3200" dirty="0"/>
                    <a:t>Moyenne des modèles estimés</a:t>
                  </a:r>
                </a:p>
              </p:txBody>
            </p:sp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181907FF-BD97-4835-B895-37760DEDCD56}"/>
                    </a:ext>
                  </a:extLst>
                </p:cNvPr>
                <p:cNvSpPr txBox="1"/>
                <p:nvPr/>
              </p:nvSpPr>
              <p:spPr>
                <a:xfrm>
                  <a:off x="728472" y="2021363"/>
                  <a:ext cx="4260212" cy="15696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fr-CA" sz="3200" dirty="0"/>
                    <a:t>Le modèle estimé à partir de notre échantillon</a:t>
                  </a:r>
                </a:p>
              </p:txBody>
            </p:sp>
            <p:cxnSp>
              <p:nvCxnSpPr>
                <p:cNvPr id="87" name="Straight Arrow Connector 86">
                  <a:extLst>
                    <a:ext uri="{FF2B5EF4-FFF2-40B4-BE49-F238E27FC236}">
                      <a16:creationId xmlns:a16="http://schemas.microsoft.com/office/drawing/2014/main" id="{8703D6B2-A9B2-4E4C-9FDD-88A3D1CA6CD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567320" y="2937424"/>
                  <a:ext cx="1884504" cy="439038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531471AA-4DB0-4592-AC1B-352086E85E18}"/>
                  </a:ext>
                </a:extLst>
              </p:cNvPr>
              <p:cNvSpPr txBox="1"/>
              <p:nvPr/>
            </p:nvSpPr>
            <p:spPr>
              <a:xfrm>
                <a:off x="3857525" y="692617"/>
                <a:ext cx="5436268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CA" sz="4000" b="1" dirty="0"/>
                  <a:t>Estimateur non biaisé</a:t>
                </a:r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8497DBE8-CF55-43EB-9BE7-E14109EA90FD}"/>
                </a:ext>
              </a:extLst>
            </p:cNvPr>
            <p:cNvGrpSpPr/>
            <p:nvPr/>
          </p:nvGrpSpPr>
          <p:grpSpPr>
            <a:xfrm>
              <a:off x="4738027" y="500578"/>
              <a:ext cx="11692308" cy="5812157"/>
              <a:chOff x="4533890" y="411145"/>
              <a:chExt cx="11692308" cy="5812157"/>
            </a:xfrm>
          </p:grpSpPr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F92ACF6F-CEC3-4D0B-B706-6FAB4E9EA5D4}"/>
                  </a:ext>
                </a:extLst>
              </p:cNvPr>
              <p:cNvSpPr/>
              <p:nvPr/>
            </p:nvSpPr>
            <p:spPr>
              <a:xfrm>
                <a:off x="7727616" y="1297071"/>
                <a:ext cx="4572000" cy="4572000"/>
              </a:xfrm>
              <a:prstGeom prst="ellipse">
                <a:avLst/>
              </a:prstGeom>
              <a:solidFill>
                <a:srgbClr val="7030A0">
                  <a:alpha val="50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4E47E863-3A24-4184-A3C4-8F624258B1F6}"/>
                  </a:ext>
                </a:extLst>
              </p:cNvPr>
              <p:cNvSpPr/>
              <p:nvPr/>
            </p:nvSpPr>
            <p:spPr>
              <a:xfrm>
                <a:off x="8082146" y="1641977"/>
                <a:ext cx="3880585" cy="3880585"/>
              </a:xfrm>
              <a:prstGeom prst="ellipse">
                <a:avLst/>
              </a:prstGeom>
              <a:solidFill>
                <a:srgbClr val="C00000">
                  <a:alpha val="50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3D49DCEB-E229-4EE7-B572-2674CE821604}"/>
                  </a:ext>
                </a:extLst>
              </p:cNvPr>
              <p:cNvSpPr/>
              <p:nvPr/>
            </p:nvSpPr>
            <p:spPr>
              <a:xfrm>
                <a:off x="8475177" y="2035009"/>
                <a:ext cx="3112169" cy="3112169"/>
              </a:xfrm>
              <a:prstGeom prst="ellipse">
                <a:avLst/>
              </a:prstGeom>
              <a:solidFill>
                <a:srgbClr val="FFC000">
                  <a:alpha val="50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53FF41DB-9242-48C7-A521-F65326C3DFEB}"/>
                  </a:ext>
                </a:extLst>
              </p:cNvPr>
              <p:cNvSpPr/>
              <p:nvPr/>
            </p:nvSpPr>
            <p:spPr>
              <a:xfrm>
                <a:off x="8868209" y="2399165"/>
                <a:ext cx="2372628" cy="2372628"/>
              </a:xfrm>
              <a:prstGeom prst="ellipse">
                <a:avLst/>
              </a:prstGeom>
              <a:solidFill>
                <a:srgbClr val="FFFF00">
                  <a:alpha val="50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DE52237A-F109-4A96-AB54-BC0176C27C64}"/>
                  </a:ext>
                </a:extLst>
              </p:cNvPr>
              <p:cNvSpPr/>
              <p:nvPr/>
            </p:nvSpPr>
            <p:spPr>
              <a:xfrm>
                <a:off x="9251616" y="2798612"/>
                <a:ext cx="1594586" cy="1594586"/>
              </a:xfrm>
              <a:prstGeom prst="ellipse">
                <a:avLst/>
              </a:prstGeom>
              <a:solidFill>
                <a:srgbClr val="92D050">
                  <a:alpha val="50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13277BD4-2CF0-4A82-BEB2-FF663FEF80D2}"/>
                  </a:ext>
                </a:extLst>
              </p:cNvPr>
              <p:cNvSpPr/>
              <p:nvPr/>
            </p:nvSpPr>
            <p:spPr>
              <a:xfrm>
                <a:off x="9655877" y="3147528"/>
                <a:ext cx="824564" cy="824564"/>
              </a:xfrm>
              <a:prstGeom prst="ellipse">
                <a:avLst/>
              </a:prstGeom>
              <a:solidFill>
                <a:srgbClr val="00B050">
                  <a:alpha val="50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7BB350A5-0A1B-43DB-9B86-E5009D2606CE}"/>
                  </a:ext>
                </a:extLst>
              </p:cNvPr>
              <p:cNvGrpSpPr/>
              <p:nvPr/>
            </p:nvGrpSpPr>
            <p:grpSpPr>
              <a:xfrm>
                <a:off x="9649632" y="2486510"/>
                <a:ext cx="250257" cy="250257"/>
                <a:chOff x="3619099" y="702644"/>
                <a:chExt cx="250257" cy="250257"/>
              </a:xfrm>
            </p:grpSpPr>
            <p:cxnSp>
              <p:nvCxnSpPr>
                <p:cNvPr id="60" name="Straight Connector 59">
                  <a:extLst>
                    <a:ext uri="{FF2B5EF4-FFF2-40B4-BE49-F238E27FC236}">
                      <a16:creationId xmlns:a16="http://schemas.microsoft.com/office/drawing/2014/main" id="{B27E5C02-E61F-46E7-8580-A8007BC3BE17}"/>
                    </a:ext>
                  </a:extLst>
                </p:cNvPr>
                <p:cNvCxnSpPr/>
                <p:nvPr/>
              </p:nvCxnSpPr>
              <p:spPr>
                <a:xfrm>
                  <a:off x="3619099" y="702644"/>
                  <a:ext cx="250257" cy="250257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Straight Connector 60">
                  <a:extLst>
                    <a:ext uri="{FF2B5EF4-FFF2-40B4-BE49-F238E27FC236}">
                      <a16:creationId xmlns:a16="http://schemas.microsoft.com/office/drawing/2014/main" id="{FD55AB51-FBE4-48D2-AC21-4D6F79E0A56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619099" y="702644"/>
                  <a:ext cx="250257" cy="250257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00A26356-4CA5-48F7-B897-E96F8CB6AB70}"/>
                  </a:ext>
                </a:extLst>
              </p:cNvPr>
              <p:cNvGrpSpPr/>
              <p:nvPr/>
            </p:nvGrpSpPr>
            <p:grpSpPr>
              <a:xfrm>
                <a:off x="8774535" y="2611639"/>
                <a:ext cx="250257" cy="250257"/>
                <a:chOff x="3619099" y="702644"/>
                <a:chExt cx="250257" cy="250257"/>
              </a:xfrm>
            </p:grpSpPr>
            <p:cxnSp>
              <p:nvCxnSpPr>
                <p:cNvPr id="58" name="Straight Connector 57">
                  <a:extLst>
                    <a:ext uri="{FF2B5EF4-FFF2-40B4-BE49-F238E27FC236}">
                      <a16:creationId xmlns:a16="http://schemas.microsoft.com/office/drawing/2014/main" id="{77D55202-F773-4867-8D8B-7B484ADFB2AD}"/>
                    </a:ext>
                  </a:extLst>
                </p:cNvPr>
                <p:cNvCxnSpPr/>
                <p:nvPr/>
              </p:nvCxnSpPr>
              <p:spPr>
                <a:xfrm>
                  <a:off x="3619099" y="702644"/>
                  <a:ext cx="250257" cy="250257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>
                  <a:extLst>
                    <a:ext uri="{FF2B5EF4-FFF2-40B4-BE49-F238E27FC236}">
                      <a16:creationId xmlns:a16="http://schemas.microsoft.com/office/drawing/2014/main" id="{54A01D83-D26A-4D7D-B50C-7946BE151A2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619099" y="702644"/>
                  <a:ext cx="250257" cy="250257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09972CC3-7A04-4C3B-B98F-CDB0FC043884}"/>
                  </a:ext>
                </a:extLst>
              </p:cNvPr>
              <p:cNvGrpSpPr/>
              <p:nvPr/>
            </p:nvGrpSpPr>
            <p:grpSpPr>
              <a:xfrm>
                <a:off x="8749669" y="2028508"/>
                <a:ext cx="250257" cy="250257"/>
                <a:chOff x="3619099" y="702644"/>
                <a:chExt cx="250257" cy="250257"/>
              </a:xfrm>
            </p:grpSpPr>
            <p:cxnSp>
              <p:nvCxnSpPr>
                <p:cNvPr id="56" name="Straight Connector 55">
                  <a:extLst>
                    <a:ext uri="{FF2B5EF4-FFF2-40B4-BE49-F238E27FC236}">
                      <a16:creationId xmlns:a16="http://schemas.microsoft.com/office/drawing/2014/main" id="{7E1F3CCB-B1E0-4ECA-96C8-811A7313808F}"/>
                    </a:ext>
                  </a:extLst>
                </p:cNvPr>
                <p:cNvCxnSpPr/>
                <p:nvPr/>
              </p:nvCxnSpPr>
              <p:spPr>
                <a:xfrm>
                  <a:off x="3619099" y="702644"/>
                  <a:ext cx="250257" cy="250257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>
                  <a:extLst>
                    <a:ext uri="{FF2B5EF4-FFF2-40B4-BE49-F238E27FC236}">
                      <a16:creationId xmlns:a16="http://schemas.microsoft.com/office/drawing/2014/main" id="{7C8ADEE7-8EBF-4259-B8B4-0881120E458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619099" y="702644"/>
                  <a:ext cx="250257" cy="250257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E1291909-62A5-4274-94F2-F3636CAC662D}"/>
                  </a:ext>
                </a:extLst>
              </p:cNvPr>
              <p:cNvGrpSpPr/>
              <p:nvPr/>
            </p:nvGrpSpPr>
            <p:grpSpPr>
              <a:xfrm>
                <a:off x="10091592" y="3023921"/>
                <a:ext cx="250257" cy="250257"/>
                <a:chOff x="3619099" y="702644"/>
                <a:chExt cx="250257" cy="250257"/>
              </a:xfrm>
            </p:grpSpPr>
            <p:cxnSp>
              <p:nvCxnSpPr>
                <p:cNvPr id="54" name="Straight Connector 53">
                  <a:extLst>
                    <a:ext uri="{FF2B5EF4-FFF2-40B4-BE49-F238E27FC236}">
                      <a16:creationId xmlns:a16="http://schemas.microsoft.com/office/drawing/2014/main" id="{44212A5E-BC3D-46C3-8D35-C9D1834E567E}"/>
                    </a:ext>
                  </a:extLst>
                </p:cNvPr>
                <p:cNvCxnSpPr/>
                <p:nvPr/>
              </p:nvCxnSpPr>
              <p:spPr>
                <a:xfrm>
                  <a:off x="3619099" y="702644"/>
                  <a:ext cx="250257" cy="250257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>
                  <a:extLst>
                    <a:ext uri="{FF2B5EF4-FFF2-40B4-BE49-F238E27FC236}">
                      <a16:creationId xmlns:a16="http://schemas.microsoft.com/office/drawing/2014/main" id="{1A2056B5-0FD9-45A7-A1D4-9C12BB4F4C0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619099" y="702644"/>
                  <a:ext cx="250257" cy="250257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7FF31516-2723-488B-9B12-E2AF3A5B622C}"/>
                  </a:ext>
                </a:extLst>
              </p:cNvPr>
              <p:cNvGrpSpPr/>
              <p:nvPr/>
            </p:nvGrpSpPr>
            <p:grpSpPr>
              <a:xfrm>
                <a:off x="9399375" y="3417755"/>
                <a:ext cx="250257" cy="250257"/>
                <a:chOff x="3619099" y="702644"/>
                <a:chExt cx="250257" cy="250257"/>
              </a:xfrm>
            </p:grpSpPr>
            <p:cxnSp>
              <p:nvCxnSpPr>
                <p:cNvPr id="52" name="Straight Connector 51">
                  <a:extLst>
                    <a:ext uri="{FF2B5EF4-FFF2-40B4-BE49-F238E27FC236}">
                      <a16:creationId xmlns:a16="http://schemas.microsoft.com/office/drawing/2014/main" id="{D64DB1BB-12D0-4631-9F96-5BD093DC18A9}"/>
                    </a:ext>
                  </a:extLst>
                </p:cNvPr>
                <p:cNvCxnSpPr/>
                <p:nvPr/>
              </p:nvCxnSpPr>
              <p:spPr>
                <a:xfrm>
                  <a:off x="3619099" y="702644"/>
                  <a:ext cx="250257" cy="250257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Connector 52">
                  <a:extLst>
                    <a:ext uri="{FF2B5EF4-FFF2-40B4-BE49-F238E27FC236}">
                      <a16:creationId xmlns:a16="http://schemas.microsoft.com/office/drawing/2014/main" id="{F0283E3B-1088-4E1D-BCD1-08C13C07122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619099" y="702644"/>
                  <a:ext cx="250257" cy="250257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1D667AE4-524F-404F-A716-DADE0B2FBEEE}"/>
                  </a:ext>
                </a:extLst>
              </p:cNvPr>
              <p:cNvGrpSpPr/>
              <p:nvPr/>
            </p:nvGrpSpPr>
            <p:grpSpPr>
              <a:xfrm>
                <a:off x="8624540" y="3292626"/>
                <a:ext cx="250257" cy="250257"/>
                <a:chOff x="3619099" y="702644"/>
                <a:chExt cx="250257" cy="250257"/>
              </a:xfrm>
            </p:grpSpPr>
            <p:cxnSp>
              <p:nvCxnSpPr>
                <p:cNvPr id="50" name="Straight Connector 49">
                  <a:extLst>
                    <a:ext uri="{FF2B5EF4-FFF2-40B4-BE49-F238E27FC236}">
                      <a16:creationId xmlns:a16="http://schemas.microsoft.com/office/drawing/2014/main" id="{E22BA6B6-38B2-4867-A539-5524350C34C2}"/>
                    </a:ext>
                  </a:extLst>
                </p:cNvPr>
                <p:cNvCxnSpPr/>
                <p:nvPr/>
              </p:nvCxnSpPr>
              <p:spPr>
                <a:xfrm>
                  <a:off x="3619099" y="702644"/>
                  <a:ext cx="250257" cy="250257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Straight Connector 50">
                  <a:extLst>
                    <a:ext uri="{FF2B5EF4-FFF2-40B4-BE49-F238E27FC236}">
                      <a16:creationId xmlns:a16="http://schemas.microsoft.com/office/drawing/2014/main" id="{ECE4AA21-B2C8-42E7-80D4-15833E74B39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619099" y="702644"/>
                  <a:ext cx="250257" cy="250257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AAEAF365-B1FA-4580-A711-63E78A48BCD8}"/>
                  </a:ext>
                </a:extLst>
              </p:cNvPr>
              <p:cNvGrpSpPr/>
              <p:nvPr/>
            </p:nvGrpSpPr>
            <p:grpSpPr>
              <a:xfrm>
                <a:off x="8220280" y="2324485"/>
                <a:ext cx="250257" cy="250257"/>
                <a:chOff x="3619099" y="702644"/>
                <a:chExt cx="250257" cy="250257"/>
              </a:xfrm>
            </p:grpSpPr>
            <p:cxnSp>
              <p:nvCxnSpPr>
                <p:cNvPr id="48" name="Straight Connector 47">
                  <a:extLst>
                    <a:ext uri="{FF2B5EF4-FFF2-40B4-BE49-F238E27FC236}">
                      <a16:creationId xmlns:a16="http://schemas.microsoft.com/office/drawing/2014/main" id="{8CDBB795-A26B-4914-B4C4-8C92E82C5E11}"/>
                    </a:ext>
                  </a:extLst>
                </p:cNvPr>
                <p:cNvCxnSpPr/>
                <p:nvPr/>
              </p:nvCxnSpPr>
              <p:spPr>
                <a:xfrm>
                  <a:off x="3619099" y="702644"/>
                  <a:ext cx="250257" cy="250257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Straight Connector 48">
                  <a:extLst>
                    <a:ext uri="{FF2B5EF4-FFF2-40B4-BE49-F238E27FC236}">
                      <a16:creationId xmlns:a16="http://schemas.microsoft.com/office/drawing/2014/main" id="{C2488EC5-4444-48AD-A1DF-EB408B22F0C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619099" y="702644"/>
                  <a:ext cx="250257" cy="250257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7760C807-5C70-4E6B-9384-0B835BA510C3}"/>
                  </a:ext>
                </a:extLst>
              </p:cNvPr>
              <p:cNvGrpSpPr/>
              <p:nvPr/>
            </p:nvGrpSpPr>
            <p:grpSpPr>
              <a:xfrm>
                <a:off x="9452313" y="1782664"/>
                <a:ext cx="250257" cy="250257"/>
                <a:chOff x="3619099" y="702644"/>
                <a:chExt cx="250257" cy="250257"/>
              </a:xfrm>
            </p:grpSpPr>
            <p:cxnSp>
              <p:nvCxnSpPr>
                <p:cNvPr id="46" name="Straight Connector 45">
                  <a:extLst>
                    <a:ext uri="{FF2B5EF4-FFF2-40B4-BE49-F238E27FC236}">
                      <a16:creationId xmlns:a16="http://schemas.microsoft.com/office/drawing/2014/main" id="{90B71F08-32EE-48C8-977D-D1E9FE926D42}"/>
                    </a:ext>
                  </a:extLst>
                </p:cNvPr>
                <p:cNvCxnSpPr/>
                <p:nvPr/>
              </p:nvCxnSpPr>
              <p:spPr>
                <a:xfrm>
                  <a:off x="3619099" y="702644"/>
                  <a:ext cx="250257" cy="250257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Connector 46">
                  <a:extLst>
                    <a:ext uri="{FF2B5EF4-FFF2-40B4-BE49-F238E27FC236}">
                      <a16:creationId xmlns:a16="http://schemas.microsoft.com/office/drawing/2014/main" id="{FD867A70-BB75-4F14-B5B6-A182DF5E662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619099" y="702644"/>
                  <a:ext cx="250257" cy="250257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7209F4CA-E5ED-4906-AFB4-795577A5FD17}"/>
                  </a:ext>
                </a:extLst>
              </p:cNvPr>
              <p:cNvGrpSpPr/>
              <p:nvPr/>
            </p:nvGrpSpPr>
            <p:grpSpPr>
              <a:xfrm>
                <a:off x="9500440" y="2914031"/>
                <a:ext cx="250257" cy="250257"/>
                <a:chOff x="3619099" y="702644"/>
                <a:chExt cx="250257" cy="250257"/>
              </a:xfrm>
            </p:grpSpPr>
            <p:cxnSp>
              <p:nvCxnSpPr>
                <p:cNvPr id="44" name="Straight Connector 43">
                  <a:extLst>
                    <a:ext uri="{FF2B5EF4-FFF2-40B4-BE49-F238E27FC236}">
                      <a16:creationId xmlns:a16="http://schemas.microsoft.com/office/drawing/2014/main" id="{BBFF5F2E-7FC1-497F-B21E-D5D7A5C8DE8A}"/>
                    </a:ext>
                  </a:extLst>
                </p:cNvPr>
                <p:cNvCxnSpPr/>
                <p:nvPr/>
              </p:nvCxnSpPr>
              <p:spPr>
                <a:xfrm>
                  <a:off x="3619099" y="702644"/>
                  <a:ext cx="250257" cy="250257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Straight Connector 44">
                  <a:extLst>
                    <a:ext uri="{FF2B5EF4-FFF2-40B4-BE49-F238E27FC236}">
                      <a16:creationId xmlns:a16="http://schemas.microsoft.com/office/drawing/2014/main" id="{03556D65-D22F-4C6B-86A9-44ED25C4773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619099" y="702644"/>
                  <a:ext cx="250257" cy="250257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D90666EB-2112-4E96-9115-2F7FF322E87A}"/>
                  </a:ext>
                </a:extLst>
              </p:cNvPr>
              <p:cNvGrpSpPr/>
              <p:nvPr/>
            </p:nvGrpSpPr>
            <p:grpSpPr>
              <a:xfrm>
                <a:off x="8912496" y="3747822"/>
                <a:ext cx="250257" cy="250257"/>
                <a:chOff x="3619099" y="702644"/>
                <a:chExt cx="250257" cy="250257"/>
              </a:xfrm>
            </p:grpSpPr>
            <p:cxnSp>
              <p:nvCxnSpPr>
                <p:cNvPr id="42" name="Straight Connector 41">
                  <a:extLst>
                    <a:ext uri="{FF2B5EF4-FFF2-40B4-BE49-F238E27FC236}">
                      <a16:creationId xmlns:a16="http://schemas.microsoft.com/office/drawing/2014/main" id="{59EAA7C9-9805-4182-AC94-B586B8558756}"/>
                    </a:ext>
                  </a:extLst>
                </p:cNvPr>
                <p:cNvCxnSpPr/>
                <p:nvPr/>
              </p:nvCxnSpPr>
              <p:spPr>
                <a:xfrm>
                  <a:off x="3619099" y="702644"/>
                  <a:ext cx="250257" cy="250257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>
                  <a:extLst>
                    <a:ext uri="{FF2B5EF4-FFF2-40B4-BE49-F238E27FC236}">
                      <a16:creationId xmlns:a16="http://schemas.microsoft.com/office/drawing/2014/main" id="{A28272FA-361D-4ABB-BDC3-340B304B559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619099" y="702644"/>
                  <a:ext cx="250257" cy="250257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4DD7A948-5221-40D2-B27A-52B26B1EEB2D}"/>
                  </a:ext>
                </a:extLst>
              </p:cNvPr>
              <p:cNvGrpSpPr/>
              <p:nvPr/>
            </p:nvGrpSpPr>
            <p:grpSpPr>
              <a:xfrm>
                <a:off x="8249156" y="2993842"/>
                <a:ext cx="250257" cy="250257"/>
                <a:chOff x="3619099" y="702644"/>
                <a:chExt cx="250257" cy="250257"/>
              </a:xfrm>
            </p:grpSpPr>
            <p:cxnSp>
              <p:nvCxnSpPr>
                <p:cNvPr id="40" name="Straight Connector 39">
                  <a:extLst>
                    <a:ext uri="{FF2B5EF4-FFF2-40B4-BE49-F238E27FC236}">
                      <a16:creationId xmlns:a16="http://schemas.microsoft.com/office/drawing/2014/main" id="{CA8F1C0A-32F2-4F32-81A4-E807E955A737}"/>
                    </a:ext>
                  </a:extLst>
                </p:cNvPr>
                <p:cNvCxnSpPr/>
                <p:nvPr/>
              </p:nvCxnSpPr>
              <p:spPr>
                <a:xfrm>
                  <a:off x="3619099" y="702644"/>
                  <a:ext cx="250257" cy="250257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>
                  <a:extLst>
                    <a:ext uri="{FF2B5EF4-FFF2-40B4-BE49-F238E27FC236}">
                      <a16:creationId xmlns:a16="http://schemas.microsoft.com/office/drawing/2014/main" id="{7FD6B5DD-9435-4900-B1BF-D0812A04030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619099" y="702644"/>
                  <a:ext cx="250257" cy="250257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3E88233A-9F0E-499C-B6BE-60E47AC7CE5C}"/>
                  </a:ext>
                </a:extLst>
              </p:cNvPr>
              <p:cNvGrpSpPr/>
              <p:nvPr/>
            </p:nvGrpSpPr>
            <p:grpSpPr>
              <a:xfrm>
                <a:off x="10219127" y="2486509"/>
                <a:ext cx="250257" cy="250257"/>
                <a:chOff x="3619099" y="702644"/>
                <a:chExt cx="250257" cy="250257"/>
              </a:xfrm>
            </p:grpSpPr>
            <p:cxnSp>
              <p:nvCxnSpPr>
                <p:cNvPr id="38" name="Straight Connector 37">
                  <a:extLst>
                    <a:ext uri="{FF2B5EF4-FFF2-40B4-BE49-F238E27FC236}">
                      <a16:creationId xmlns:a16="http://schemas.microsoft.com/office/drawing/2014/main" id="{19BB4785-9EF7-4D9C-A6DC-57C32DC8077A}"/>
                    </a:ext>
                  </a:extLst>
                </p:cNvPr>
                <p:cNvCxnSpPr/>
                <p:nvPr/>
              </p:nvCxnSpPr>
              <p:spPr>
                <a:xfrm>
                  <a:off x="3619099" y="702644"/>
                  <a:ext cx="250257" cy="250257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>
                  <a:extLst>
                    <a:ext uri="{FF2B5EF4-FFF2-40B4-BE49-F238E27FC236}">
                      <a16:creationId xmlns:a16="http://schemas.microsoft.com/office/drawing/2014/main" id="{99FB1F66-B9B2-4322-822A-AA1A47F2041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619099" y="702644"/>
                  <a:ext cx="250257" cy="250257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CDF66C3C-C0D1-44E5-9358-13389C09B906}"/>
                  </a:ext>
                </a:extLst>
              </p:cNvPr>
              <p:cNvGrpSpPr/>
              <p:nvPr/>
            </p:nvGrpSpPr>
            <p:grpSpPr>
              <a:xfrm>
                <a:off x="9841335" y="3658388"/>
                <a:ext cx="250257" cy="250257"/>
                <a:chOff x="3619099" y="702644"/>
                <a:chExt cx="250257" cy="250257"/>
              </a:xfrm>
            </p:grpSpPr>
            <p:cxnSp>
              <p:nvCxnSpPr>
                <p:cNvPr id="36" name="Straight Connector 35">
                  <a:extLst>
                    <a:ext uri="{FF2B5EF4-FFF2-40B4-BE49-F238E27FC236}">
                      <a16:creationId xmlns:a16="http://schemas.microsoft.com/office/drawing/2014/main" id="{DE7F7C1C-45BF-4238-A2E8-BB0E6691C36F}"/>
                    </a:ext>
                  </a:extLst>
                </p:cNvPr>
                <p:cNvCxnSpPr/>
                <p:nvPr/>
              </p:nvCxnSpPr>
              <p:spPr>
                <a:xfrm>
                  <a:off x="3619099" y="702644"/>
                  <a:ext cx="250257" cy="250257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>
                  <a:extLst>
                    <a:ext uri="{FF2B5EF4-FFF2-40B4-BE49-F238E27FC236}">
                      <a16:creationId xmlns:a16="http://schemas.microsoft.com/office/drawing/2014/main" id="{D9CAD72F-4F30-4AC1-9443-7053527BF3A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619099" y="702644"/>
                  <a:ext cx="250257" cy="250257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1B409248-A8DF-489F-9D91-404A1DD5A610}"/>
                  </a:ext>
                </a:extLst>
              </p:cNvPr>
              <p:cNvGrpSpPr/>
              <p:nvPr/>
            </p:nvGrpSpPr>
            <p:grpSpPr>
              <a:xfrm>
                <a:off x="9090565" y="2672598"/>
                <a:ext cx="394636" cy="394636"/>
                <a:chOff x="3619099" y="2119162"/>
                <a:chExt cx="394636" cy="394636"/>
              </a:xfrm>
            </p:grpSpPr>
            <p:grpSp>
              <p:nvGrpSpPr>
                <p:cNvPr id="32" name="Group 31">
                  <a:extLst>
                    <a:ext uri="{FF2B5EF4-FFF2-40B4-BE49-F238E27FC236}">
                      <a16:creationId xmlns:a16="http://schemas.microsoft.com/office/drawing/2014/main" id="{4C3A2535-CD62-4406-937D-0EE511409240}"/>
                    </a:ext>
                  </a:extLst>
                </p:cNvPr>
                <p:cNvGrpSpPr/>
                <p:nvPr/>
              </p:nvGrpSpPr>
              <p:grpSpPr>
                <a:xfrm>
                  <a:off x="3682467" y="2191352"/>
                  <a:ext cx="250257" cy="250257"/>
                  <a:chOff x="3619099" y="702644"/>
                  <a:chExt cx="250257" cy="250257"/>
                </a:xfrm>
              </p:grpSpPr>
              <p:cxnSp>
                <p:nvCxnSpPr>
                  <p:cNvPr id="34" name="Straight Connector 33">
                    <a:extLst>
                      <a:ext uri="{FF2B5EF4-FFF2-40B4-BE49-F238E27FC236}">
                        <a16:creationId xmlns:a16="http://schemas.microsoft.com/office/drawing/2014/main" id="{733C2730-5E0A-46AC-B98C-EC79DFA45252}"/>
                      </a:ext>
                    </a:extLst>
                  </p:cNvPr>
                  <p:cNvCxnSpPr/>
                  <p:nvPr/>
                </p:nvCxnSpPr>
                <p:spPr>
                  <a:xfrm>
                    <a:off x="3619099" y="702644"/>
                    <a:ext cx="250257" cy="250257"/>
                  </a:xfrm>
                  <a:prstGeom prst="line">
                    <a:avLst/>
                  </a:prstGeom>
                  <a:ln w="762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" name="Straight Connector 34">
                    <a:extLst>
                      <a:ext uri="{FF2B5EF4-FFF2-40B4-BE49-F238E27FC236}">
                        <a16:creationId xmlns:a16="http://schemas.microsoft.com/office/drawing/2014/main" id="{69513345-C9C4-42A9-942F-A76C27C63C3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3619099" y="702644"/>
                    <a:ext cx="250257" cy="250257"/>
                  </a:xfrm>
                  <a:prstGeom prst="line">
                    <a:avLst/>
                  </a:prstGeom>
                  <a:ln w="762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33" name="Oval 32">
                  <a:extLst>
                    <a:ext uri="{FF2B5EF4-FFF2-40B4-BE49-F238E27FC236}">
                      <a16:creationId xmlns:a16="http://schemas.microsoft.com/office/drawing/2014/main" id="{2BEA28AA-CDDA-422B-B581-2D68A5FC1B96}"/>
                    </a:ext>
                  </a:extLst>
                </p:cNvPr>
                <p:cNvSpPr/>
                <p:nvPr/>
              </p:nvSpPr>
              <p:spPr>
                <a:xfrm>
                  <a:off x="3619099" y="2119162"/>
                  <a:ext cx="394636" cy="394636"/>
                </a:xfrm>
                <a:prstGeom prst="ellipse">
                  <a:avLst/>
                </a:prstGeom>
                <a:noFill/>
                <a:ln w="762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A"/>
                </a:p>
              </p:txBody>
            </p:sp>
          </p:grpSp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1921CF5B-18CA-46E5-9CD2-603DE6C9ED40}"/>
                  </a:ext>
                </a:extLst>
              </p:cNvPr>
              <p:cNvCxnSpPr>
                <a:cxnSpLocks/>
                <a:endCxn id="33" idx="5"/>
              </p:cNvCxnSpPr>
              <p:nvPr/>
            </p:nvCxnSpPr>
            <p:spPr>
              <a:xfrm flipH="1" flipV="1">
                <a:off x="9427408" y="3009441"/>
                <a:ext cx="3022838" cy="2435982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A3FB845-68B5-40F8-BCBB-6D4C555EC8C5}"/>
                  </a:ext>
                </a:extLst>
              </p:cNvPr>
              <p:cNvSpPr txBox="1"/>
              <p:nvPr/>
            </p:nvSpPr>
            <p:spPr>
              <a:xfrm>
                <a:off x="12525637" y="5146084"/>
                <a:ext cx="3700561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CA" sz="3200" dirty="0"/>
                  <a:t>Moyenne des modèles estimés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FC17E4A-4841-4968-BA0B-F94219DEDAAE}"/>
                  </a:ext>
                </a:extLst>
              </p:cNvPr>
              <p:cNvSpPr txBox="1"/>
              <p:nvPr/>
            </p:nvSpPr>
            <p:spPr>
              <a:xfrm>
                <a:off x="4533890" y="1205864"/>
                <a:ext cx="3545936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CA" sz="3200" dirty="0"/>
                  <a:t>Le modèle estimé à partir de notre échantillon</a:t>
                </a:r>
              </a:p>
            </p:txBody>
          </p:sp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7BEBCCCF-0766-4048-A447-2EF383CB1A4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62134" y="2129557"/>
                <a:ext cx="745212" cy="256416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5174ED8-196B-4E11-BB2D-F41F685829B7}"/>
                  </a:ext>
                </a:extLst>
              </p:cNvPr>
              <p:cNvSpPr txBox="1"/>
              <p:nvPr/>
            </p:nvSpPr>
            <p:spPr>
              <a:xfrm>
                <a:off x="7350025" y="411145"/>
                <a:ext cx="5436268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CA" sz="4000" b="1" dirty="0"/>
                  <a:t>Estimateur biaisé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557969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0FDD1FD-49C6-4CAF-A371-3D79CB109F68}"/>
              </a:ext>
            </a:extLst>
          </p:cNvPr>
          <p:cNvSpPr txBox="1"/>
          <p:nvPr/>
        </p:nvSpPr>
        <p:spPr>
          <a:xfrm>
            <a:off x="-7658100" y="707886"/>
            <a:ext cx="25755600" cy="90794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4000" b="1" dirty="0"/>
              <a:t>En statistiques inférentielles, on accorde une très grande importance à l’obtention d’estimateurs non biaisés.</a:t>
            </a:r>
          </a:p>
          <a:p>
            <a:endParaRPr lang="fr-CA" sz="4000" b="1" dirty="0"/>
          </a:p>
          <a:p>
            <a:r>
              <a:rPr lang="fr-CA" sz="4000" dirty="0"/>
              <a:t>Or, on observe que les différents modèles obtenus à l’aide d’un estimateur non biaisé pour différents échantillons tirés d’une même population peuvent être très variables!</a:t>
            </a:r>
          </a:p>
          <a:p>
            <a:pPr marL="1657350" lvl="2" indent="-742950">
              <a:buFont typeface="Wingdings" panose="05000000000000000000" pitchFamily="2" charset="2"/>
              <a:buChar char="Ø"/>
            </a:pPr>
            <a:r>
              <a:rPr lang="fr-CA" sz="3600" dirty="0"/>
              <a:t>On nomme </a:t>
            </a:r>
            <a:r>
              <a:rPr lang="fr-CA" sz="3600" b="1" dirty="0"/>
              <a:t>VARIANCE</a:t>
            </a:r>
            <a:r>
              <a:rPr lang="fr-CA" sz="3600" dirty="0"/>
              <a:t> la variabilité des valeurs des paramètres que l’on obtiendrait en tirant aléatoirement une infinité d’échantillons de la même population.</a:t>
            </a:r>
          </a:p>
          <a:p>
            <a:endParaRPr lang="fr-CA" sz="4000" dirty="0"/>
          </a:p>
          <a:p>
            <a:r>
              <a:rPr lang="fr-CA" sz="4000" dirty="0"/>
              <a:t>Ainsi, le degré de </a:t>
            </a:r>
            <a:r>
              <a:rPr lang="fr-CA" sz="4000" b="1" dirty="0"/>
              <a:t>« fausseté »</a:t>
            </a:r>
            <a:r>
              <a:rPr lang="fr-CA" sz="4000" dirty="0"/>
              <a:t> du modèle estimé dépend en fait de deux formes d’erreur:</a:t>
            </a:r>
            <a:endParaRPr lang="fr-CA" sz="4000" b="1" dirty="0"/>
          </a:p>
          <a:p>
            <a:pPr marL="1657350" lvl="2" indent="-742950">
              <a:buFont typeface="Wingdings" panose="05000000000000000000" pitchFamily="2" charset="2"/>
              <a:buChar char="Ø"/>
            </a:pPr>
            <a:r>
              <a:rPr lang="fr-CA" sz="3600" dirty="0"/>
              <a:t>Le </a:t>
            </a:r>
            <a:r>
              <a:rPr lang="fr-CA" sz="3600" b="1" dirty="0"/>
              <a:t>BIAIS</a:t>
            </a:r>
          </a:p>
          <a:p>
            <a:pPr marL="1657350" lvl="2" indent="-742950">
              <a:buFont typeface="Wingdings" panose="05000000000000000000" pitchFamily="2" charset="2"/>
              <a:buChar char="Ø"/>
            </a:pPr>
            <a:r>
              <a:rPr lang="fr-CA" sz="3600" dirty="0"/>
              <a:t>La </a:t>
            </a:r>
            <a:r>
              <a:rPr lang="fr-CA" sz="3600" b="1" dirty="0"/>
              <a:t>VARIANCE</a:t>
            </a:r>
            <a:endParaRPr lang="fr-CA" sz="3600" dirty="0"/>
          </a:p>
          <a:p>
            <a:endParaRPr lang="fr-CA" sz="4000" dirty="0"/>
          </a:p>
          <a:p>
            <a:r>
              <a:rPr lang="fr-CA" sz="4000" dirty="0"/>
              <a:t>Illustrons l’impact du biais et de la variance sur la distribution des modèles estimés à l’aide de différents échantillons </a:t>
            </a:r>
            <a:br>
              <a:rPr lang="fr-CA" sz="4000" dirty="0"/>
            </a:br>
            <a:r>
              <a:rPr lang="fr-CA" sz="4000" dirty="0"/>
              <a:t>d’une même population.</a:t>
            </a:r>
          </a:p>
          <a:p>
            <a:endParaRPr lang="fr-CA" sz="4000" b="1" dirty="0"/>
          </a:p>
          <a:p>
            <a:endParaRPr lang="fr-CA" sz="4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-7658100" y="-707886"/>
            <a:ext cx="25755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b="1" dirty="0">
                <a:solidFill>
                  <a:srgbClr val="A50F15"/>
                </a:solidFill>
              </a:rPr>
              <a:t>1.3.1. STATISTIQUES INFÉRENTIELLES : MINIMISER LE BIAIS</a:t>
            </a:r>
          </a:p>
        </p:txBody>
      </p: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36996586-902E-404C-9D54-41C7F6E901DA}"/>
              </a:ext>
            </a:extLst>
          </p:cNvPr>
          <p:cNvGrpSpPr/>
          <p:nvPr/>
        </p:nvGrpSpPr>
        <p:grpSpPr>
          <a:xfrm>
            <a:off x="-6199901" y="8235575"/>
            <a:ext cx="21434902" cy="11635683"/>
            <a:chOff x="-6876447" y="-1063763"/>
            <a:chExt cx="23514688" cy="12764671"/>
          </a:xfrm>
        </p:grpSpPr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5530633E-F2BC-48F4-BD19-DAEEB7A6F105}"/>
                </a:ext>
              </a:extLst>
            </p:cNvPr>
            <p:cNvGrpSpPr/>
            <p:nvPr/>
          </p:nvGrpSpPr>
          <p:grpSpPr>
            <a:xfrm>
              <a:off x="-503989" y="1342189"/>
              <a:ext cx="4572000" cy="4572000"/>
              <a:chOff x="-503989" y="1342189"/>
              <a:chExt cx="4572000" cy="4572000"/>
            </a:xfrm>
          </p:grpSpPr>
          <p:sp>
            <p:nvSpPr>
              <p:cNvPr id="336" name="Oval 335">
                <a:extLst>
                  <a:ext uri="{FF2B5EF4-FFF2-40B4-BE49-F238E27FC236}">
                    <a16:creationId xmlns:a16="http://schemas.microsoft.com/office/drawing/2014/main" id="{903133C7-5CC3-44DD-8F6F-0A53BF513EA9}"/>
                  </a:ext>
                </a:extLst>
              </p:cNvPr>
              <p:cNvSpPr/>
              <p:nvPr/>
            </p:nvSpPr>
            <p:spPr>
              <a:xfrm>
                <a:off x="-503989" y="1342189"/>
                <a:ext cx="4572000" cy="4572000"/>
              </a:xfrm>
              <a:prstGeom prst="ellipse">
                <a:avLst/>
              </a:prstGeom>
              <a:solidFill>
                <a:srgbClr val="7030A0">
                  <a:alpha val="50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  <p:sp>
            <p:nvSpPr>
              <p:cNvPr id="337" name="Oval 336">
                <a:extLst>
                  <a:ext uri="{FF2B5EF4-FFF2-40B4-BE49-F238E27FC236}">
                    <a16:creationId xmlns:a16="http://schemas.microsoft.com/office/drawing/2014/main" id="{A42AD0EF-B101-4B8B-8725-E169CA577D9C}"/>
                  </a:ext>
                </a:extLst>
              </p:cNvPr>
              <p:cNvSpPr/>
              <p:nvPr/>
            </p:nvSpPr>
            <p:spPr>
              <a:xfrm>
                <a:off x="-149459" y="1687095"/>
                <a:ext cx="3880585" cy="3880585"/>
              </a:xfrm>
              <a:prstGeom prst="ellipse">
                <a:avLst/>
              </a:prstGeom>
              <a:solidFill>
                <a:srgbClr val="C00000">
                  <a:alpha val="50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  <p:sp>
            <p:nvSpPr>
              <p:cNvPr id="338" name="Oval 337">
                <a:extLst>
                  <a:ext uri="{FF2B5EF4-FFF2-40B4-BE49-F238E27FC236}">
                    <a16:creationId xmlns:a16="http://schemas.microsoft.com/office/drawing/2014/main" id="{E0467FD0-AD87-4BE5-9A8E-478D767DF8F2}"/>
                  </a:ext>
                </a:extLst>
              </p:cNvPr>
              <p:cNvSpPr/>
              <p:nvPr/>
            </p:nvSpPr>
            <p:spPr>
              <a:xfrm>
                <a:off x="243572" y="2080127"/>
                <a:ext cx="3112169" cy="3112169"/>
              </a:xfrm>
              <a:prstGeom prst="ellipse">
                <a:avLst/>
              </a:prstGeom>
              <a:solidFill>
                <a:srgbClr val="FFC000">
                  <a:alpha val="50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  <p:sp>
            <p:nvSpPr>
              <p:cNvPr id="339" name="Oval 338">
                <a:extLst>
                  <a:ext uri="{FF2B5EF4-FFF2-40B4-BE49-F238E27FC236}">
                    <a16:creationId xmlns:a16="http://schemas.microsoft.com/office/drawing/2014/main" id="{630F1392-C400-4420-9D4C-518FA4CB47A8}"/>
                  </a:ext>
                </a:extLst>
              </p:cNvPr>
              <p:cNvSpPr/>
              <p:nvPr/>
            </p:nvSpPr>
            <p:spPr>
              <a:xfrm>
                <a:off x="636604" y="2444283"/>
                <a:ext cx="2372628" cy="2372628"/>
              </a:xfrm>
              <a:prstGeom prst="ellipse">
                <a:avLst/>
              </a:prstGeom>
              <a:solidFill>
                <a:srgbClr val="FFFF00">
                  <a:alpha val="50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  <p:sp>
            <p:nvSpPr>
              <p:cNvPr id="340" name="Oval 339">
                <a:extLst>
                  <a:ext uri="{FF2B5EF4-FFF2-40B4-BE49-F238E27FC236}">
                    <a16:creationId xmlns:a16="http://schemas.microsoft.com/office/drawing/2014/main" id="{92FAD4D2-AEB4-4D48-9B32-48A66679F26F}"/>
                  </a:ext>
                </a:extLst>
              </p:cNvPr>
              <p:cNvSpPr/>
              <p:nvPr/>
            </p:nvSpPr>
            <p:spPr>
              <a:xfrm>
                <a:off x="1020011" y="2843730"/>
                <a:ext cx="1594586" cy="1594586"/>
              </a:xfrm>
              <a:prstGeom prst="ellipse">
                <a:avLst/>
              </a:prstGeom>
              <a:solidFill>
                <a:srgbClr val="92D050">
                  <a:alpha val="50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  <p:sp>
            <p:nvSpPr>
              <p:cNvPr id="341" name="Oval 340">
                <a:extLst>
                  <a:ext uri="{FF2B5EF4-FFF2-40B4-BE49-F238E27FC236}">
                    <a16:creationId xmlns:a16="http://schemas.microsoft.com/office/drawing/2014/main" id="{7DC26D1D-312D-4539-9F06-7E15E3536BDB}"/>
                  </a:ext>
                </a:extLst>
              </p:cNvPr>
              <p:cNvSpPr/>
              <p:nvPr/>
            </p:nvSpPr>
            <p:spPr>
              <a:xfrm>
                <a:off x="1424272" y="3192646"/>
                <a:ext cx="824564" cy="824564"/>
              </a:xfrm>
              <a:prstGeom prst="ellipse">
                <a:avLst/>
              </a:prstGeom>
              <a:solidFill>
                <a:srgbClr val="00B050">
                  <a:alpha val="50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</p:grpSp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CBE5308D-9EB2-4E44-88DC-731EA4FE7845}"/>
                </a:ext>
              </a:extLst>
            </p:cNvPr>
            <p:cNvGrpSpPr/>
            <p:nvPr/>
          </p:nvGrpSpPr>
          <p:grpSpPr>
            <a:xfrm>
              <a:off x="1963630" y="3183423"/>
              <a:ext cx="250257" cy="250257"/>
              <a:chOff x="3619099" y="702644"/>
              <a:chExt cx="250257" cy="250257"/>
            </a:xfrm>
          </p:grpSpPr>
          <p:cxnSp>
            <p:nvCxnSpPr>
              <p:cNvPr id="334" name="Straight Connector 333">
                <a:extLst>
                  <a:ext uri="{FF2B5EF4-FFF2-40B4-BE49-F238E27FC236}">
                    <a16:creationId xmlns:a16="http://schemas.microsoft.com/office/drawing/2014/main" id="{95583F28-DBF2-4872-81A5-465375681772}"/>
                  </a:ext>
                </a:extLst>
              </p:cNvPr>
              <p:cNvCxnSpPr/>
              <p:nvPr/>
            </p:nvCxnSpPr>
            <p:spPr>
              <a:xfrm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5" name="Straight Connector 334">
                <a:extLst>
                  <a:ext uri="{FF2B5EF4-FFF2-40B4-BE49-F238E27FC236}">
                    <a16:creationId xmlns:a16="http://schemas.microsoft.com/office/drawing/2014/main" id="{61A5A7FF-BE92-48CE-A704-FAD34AD445F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FDD557BC-AFBD-4E26-A1F2-6246129C9213}"/>
                </a:ext>
              </a:extLst>
            </p:cNvPr>
            <p:cNvGrpSpPr/>
            <p:nvPr/>
          </p:nvGrpSpPr>
          <p:grpSpPr>
            <a:xfrm>
              <a:off x="1088533" y="3308552"/>
              <a:ext cx="250257" cy="250257"/>
              <a:chOff x="3619099" y="702644"/>
              <a:chExt cx="250257" cy="250257"/>
            </a:xfrm>
          </p:grpSpPr>
          <p:cxnSp>
            <p:nvCxnSpPr>
              <p:cNvPr id="332" name="Straight Connector 331">
                <a:extLst>
                  <a:ext uri="{FF2B5EF4-FFF2-40B4-BE49-F238E27FC236}">
                    <a16:creationId xmlns:a16="http://schemas.microsoft.com/office/drawing/2014/main" id="{B56C465F-844C-4916-8A1C-81EBBCF417F9}"/>
                  </a:ext>
                </a:extLst>
              </p:cNvPr>
              <p:cNvCxnSpPr/>
              <p:nvPr/>
            </p:nvCxnSpPr>
            <p:spPr>
              <a:xfrm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" name="Straight Connector 332">
                <a:extLst>
                  <a:ext uri="{FF2B5EF4-FFF2-40B4-BE49-F238E27FC236}">
                    <a16:creationId xmlns:a16="http://schemas.microsoft.com/office/drawing/2014/main" id="{96B8B35D-48A8-4216-B3A9-5E1A62D807A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7FC08239-A48E-4C48-BDE9-7BE39688406C}"/>
                </a:ext>
              </a:extLst>
            </p:cNvPr>
            <p:cNvGrpSpPr/>
            <p:nvPr/>
          </p:nvGrpSpPr>
          <p:grpSpPr>
            <a:xfrm>
              <a:off x="1297481" y="3036637"/>
              <a:ext cx="250257" cy="250257"/>
              <a:chOff x="3619099" y="702644"/>
              <a:chExt cx="250257" cy="250257"/>
            </a:xfrm>
          </p:grpSpPr>
          <p:cxnSp>
            <p:nvCxnSpPr>
              <p:cNvPr id="330" name="Straight Connector 329">
                <a:extLst>
                  <a:ext uri="{FF2B5EF4-FFF2-40B4-BE49-F238E27FC236}">
                    <a16:creationId xmlns:a16="http://schemas.microsoft.com/office/drawing/2014/main" id="{A279588F-D7D1-40B0-87BA-23B5F8588525}"/>
                  </a:ext>
                </a:extLst>
              </p:cNvPr>
              <p:cNvCxnSpPr/>
              <p:nvPr/>
            </p:nvCxnSpPr>
            <p:spPr>
              <a:xfrm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" name="Straight Connector 330">
                <a:extLst>
                  <a:ext uri="{FF2B5EF4-FFF2-40B4-BE49-F238E27FC236}">
                    <a16:creationId xmlns:a16="http://schemas.microsoft.com/office/drawing/2014/main" id="{EEB60DE3-2329-4930-BDC6-17E5385D758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id="{A0C00434-2958-482F-8A6E-034090970A77}"/>
                </a:ext>
              </a:extLst>
            </p:cNvPr>
            <p:cNvGrpSpPr/>
            <p:nvPr/>
          </p:nvGrpSpPr>
          <p:grpSpPr>
            <a:xfrm>
              <a:off x="2153558" y="3468472"/>
              <a:ext cx="250257" cy="250257"/>
              <a:chOff x="3619099" y="702644"/>
              <a:chExt cx="250257" cy="250257"/>
            </a:xfrm>
          </p:grpSpPr>
          <p:cxnSp>
            <p:nvCxnSpPr>
              <p:cNvPr id="328" name="Straight Connector 327">
                <a:extLst>
                  <a:ext uri="{FF2B5EF4-FFF2-40B4-BE49-F238E27FC236}">
                    <a16:creationId xmlns:a16="http://schemas.microsoft.com/office/drawing/2014/main" id="{FED35ED5-1ED1-4FB5-B255-12DE1A235517}"/>
                  </a:ext>
                </a:extLst>
              </p:cNvPr>
              <p:cNvCxnSpPr/>
              <p:nvPr/>
            </p:nvCxnSpPr>
            <p:spPr>
              <a:xfrm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Straight Connector 328">
                <a:extLst>
                  <a:ext uri="{FF2B5EF4-FFF2-40B4-BE49-F238E27FC236}">
                    <a16:creationId xmlns:a16="http://schemas.microsoft.com/office/drawing/2014/main" id="{C67D74BE-0BE7-4026-A809-8B3EE6DD866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355E89A0-8109-4057-802C-3EECEE5096D7}"/>
                </a:ext>
              </a:extLst>
            </p:cNvPr>
            <p:cNvGrpSpPr/>
            <p:nvPr/>
          </p:nvGrpSpPr>
          <p:grpSpPr>
            <a:xfrm>
              <a:off x="1713373" y="4114668"/>
              <a:ext cx="250257" cy="250257"/>
              <a:chOff x="3619099" y="702644"/>
              <a:chExt cx="250257" cy="250257"/>
            </a:xfrm>
          </p:grpSpPr>
          <p:cxnSp>
            <p:nvCxnSpPr>
              <p:cNvPr id="326" name="Straight Connector 325">
                <a:extLst>
                  <a:ext uri="{FF2B5EF4-FFF2-40B4-BE49-F238E27FC236}">
                    <a16:creationId xmlns:a16="http://schemas.microsoft.com/office/drawing/2014/main" id="{2C9F229A-FEE1-47C7-94B6-B012E4F14C66}"/>
                  </a:ext>
                </a:extLst>
              </p:cNvPr>
              <p:cNvCxnSpPr/>
              <p:nvPr/>
            </p:nvCxnSpPr>
            <p:spPr>
              <a:xfrm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" name="Straight Connector 326">
                <a:extLst>
                  <a:ext uri="{FF2B5EF4-FFF2-40B4-BE49-F238E27FC236}">
                    <a16:creationId xmlns:a16="http://schemas.microsoft.com/office/drawing/2014/main" id="{78FFFBAE-F828-4522-97E7-9462D9A1078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5" name="Group 124">
              <a:extLst>
                <a:ext uri="{FF2B5EF4-FFF2-40B4-BE49-F238E27FC236}">
                  <a16:creationId xmlns:a16="http://schemas.microsoft.com/office/drawing/2014/main" id="{2D5ABCDD-4CE4-41A9-BEDA-BB4F36C3C6C5}"/>
                </a:ext>
              </a:extLst>
            </p:cNvPr>
            <p:cNvGrpSpPr/>
            <p:nvPr/>
          </p:nvGrpSpPr>
          <p:grpSpPr>
            <a:xfrm>
              <a:off x="1094549" y="3815482"/>
              <a:ext cx="250257" cy="250257"/>
              <a:chOff x="3619099" y="702644"/>
              <a:chExt cx="250257" cy="250257"/>
            </a:xfrm>
          </p:grpSpPr>
          <p:cxnSp>
            <p:nvCxnSpPr>
              <p:cNvPr id="324" name="Straight Connector 323">
                <a:extLst>
                  <a:ext uri="{FF2B5EF4-FFF2-40B4-BE49-F238E27FC236}">
                    <a16:creationId xmlns:a16="http://schemas.microsoft.com/office/drawing/2014/main" id="{31168266-2EC3-4BBB-AF71-C6EEFC20722B}"/>
                  </a:ext>
                </a:extLst>
              </p:cNvPr>
              <p:cNvCxnSpPr/>
              <p:nvPr/>
            </p:nvCxnSpPr>
            <p:spPr>
              <a:xfrm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" name="Straight Connector 324">
                <a:extLst>
                  <a:ext uri="{FF2B5EF4-FFF2-40B4-BE49-F238E27FC236}">
                    <a16:creationId xmlns:a16="http://schemas.microsoft.com/office/drawing/2014/main" id="{9C415A4A-62DD-4C7C-8D34-0CCE421E45B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id="{9738B0A6-6075-4EF6-B073-EC5A53994E50}"/>
                </a:ext>
              </a:extLst>
            </p:cNvPr>
            <p:cNvGrpSpPr/>
            <p:nvPr/>
          </p:nvGrpSpPr>
          <p:grpSpPr>
            <a:xfrm>
              <a:off x="882588" y="3448242"/>
              <a:ext cx="250257" cy="250257"/>
              <a:chOff x="3619099" y="702644"/>
              <a:chExt cx="250257" cy="250257"/>
            </a:xfrm>
          </p:grpSpPr>
          <p:cxnSp>
            <p:nvCxnSpPr>
              <p:cNvPr id="322" name="Straight Connector 321">
                <a:extLst>
                  <a:ext uri="{FF2B5EF4-FFF2-40B4-BE49-F238E27FC236}">
                    <a16:creationId xmlns:a16="http://schemas.microsoft.com/office/drawing/2014/main" id="{78649BE8-3EE2-49C7-BD7F-6D28BBC6B147}"/>
                  </a:ext>
                </a:extLst>
              </p:cNvPr>
              <p:cNvCxnSpPr/>
              <p:nvPr/>
            </p:nvCxnSpPr>
            <p:spPr>
              <a:xfrm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" name="Straight Connector 322">
                <a:extLst>
                  <a:ext uri="{FF2B5EF4-FFF2-40B4-BE49-F238E27FC236}">
                    <a16:creationId xmlns:a16="http://schemas.microsoft.com/office/drawing/2014/main" id="{63291595-31D6-473D-B2ED-24D36948445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29CB503D-2BD3-4628-8A17-E2101AED1FD6}"/>
                </a:ext>
              </a:extLst>
            </p:cNvPr>
            <p:cNvGrpSpPr/>
            <p:nvPr/>
          </p:nvGrpSpPr>
          <p:grpSpPr>
            <a:xfrm>
              <a:off x="1611028" y="2868997"/>
              <a:ext cx="250257" cy="250257"/>
              <a:chOff x="3619099" y="702644"/>
              <a:chExt cx="250257" cy="250257"/>
            </a:xfrm>
          </p:grpSpPr>
          <p:cxnSp>
            <p:nvCxnSpPr>
              <p:cNvPr id="320" name="Straight Connector 319">
                <a:extLst>
                  <a:ext uri="{FF2B5EF4-FFF2-40B4-BE49-F238E27FC236}">
                    <a16:creationId xmlns:a16="http://schemas.microsoft.com/office/drawing/2014/main" id="{351901ED-4F80-4D58-A877-C69D59574064}"/>
                  </a:ext>
                </a:extLst>
              </p:cNvPr>
              <p:cNvCxnSpPr/>
              <p:nvPr/>
            </p:nvCxnSpPr>
            <p:spPr>
              <a:xfrm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" name="Straight Connector 320">
                <a:extLst>
                  <a:ext uri="{FF2B5EF4-FFF2-40B4-BE49-F238E27FC236}">
                    <a16:creationId xmlns:a16="http://schemas.microsoft.com/office/drawing/2014/main" id="{F1F775CF-8D22-4649-B5EA-9F7D62ABDD9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358BF85E-DBE5-4C3E-9BA3-51D0F108A170}"/>
                </a:ext>
              </a:extLst>
            </p:cNvPr>
            <p:cNvGrpSpPr/>
            <p:nvPr/>
          </p:nvGrpSpPr>
          <p:grpSpPr>
            <a:xfrm>
              <a:off x="1814438" y="3610944"/>
              <a:ext cx="250257" cy="250257"/>
              <a:chOff x="3619099" y="702644"/>
              <a:chExt cx="250257" cy="250257"/>
            </a:xfrm>
          </p:grpSpPr>
          <p:cxnSp>
            <p:nvCxnSpPr>
              <p:cNvPr id="318" name="Straight Connector 317">
                <a:extLst>
                  <a:ext uri="{FF2B5EF4-FFF2-40B4-BE49-F238E27FC236}">
                    <a16:creationId xmlns:a16="http://schemas.microsoft.com/office/drawing/2014/main" id="{AF306342-ED20-4A2D-9450-B15E57BE9D8F}"/>
                  </a:ext>
                </a:extLst>
              </p:cNvPr>
              <p:cNvCxnSpPr/>
              <p:nvPr/>
            </p:nvCxnSpPr>
            <p:spPr>
              <a:xfrm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" name="Straight Connector 318">
                <a:extLst>
                  <a:ext uri="{FF2B5EF4-FFF2-40B4-BE49-F238E27FC236}">
                    <a16:creationId xmlns:a16="http://schemas.microsoft.com/office/drawing/2014/main" id="{192DE080-BE83-48CA-9A54-B66BDC25B53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9" name="Group 128">
              <a:extLst>
                <a:ext uri="{FF2B5EF4-FFF2-40B4-BE49-F238E27FC236}">
                  <a16:creationId xmlns:a16="http://schemas.microsoft.com/office/drawing/2014/main" id="{2020207E-EF04-464A-8C60-1E04423E8E55}"/>
                </a:ext>
              </a:extLst>
            </p:cNvPr>
            <p:cNvGrpSpPr/>
            <p:nvPr/>
          </p:nvGrpSpPr>
          <p:grpSpPr>
            <a:xfrm>
              <a:off x="1441058" y="3824306"/>
              <a:ext cx="250257" cy="250257"/>
              <a:chOff x="3619099" y="702644"/>
              <a:chExt cx="250257" cy="250257"/>
            </a:xfrm>
          </p:grpSpPr>
          <p:cxnSp>
            <p:nvCxnSpPr>
              <p:cNvPr id="316" name="Straight Connector 315">
                <a:extLst>
                  <a:ext uri="{FF2B5EF4-FFF2-40B4-BE49-F238E27FC236}">
                    <a16:creationId xmlns:a16="http://schemas.microsoft.com/office/drawing/2014/main" id="{1F6BFF74-502D-4CB2-AC65-BE20BC4DC0A9}"/>
                  </a:ext>
                </a:extLst>
              </p:cNvPr>
              <p:cNvCxnSpPr/>
              <p:nvPr/>
            </p:nvCxnSpPr>
            <p:spPr>
              <a:xfrm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" name="Straight Connector 316">
                <a:extLst>
                  <a:ext uri="{FF2B5EF4-FFF2-40B4-BE49-F238E27FC236}">
                    <a16:creationId xmlns:a16="http://schemas.microsoft.com/office/drawing/2014/main" id="{8D244363-CDCE-4404-A611-D7FCAF914E2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0" name="Group 129">
              <a:extLst>
                <a:ext uri="{FF2B5EF4-FFF2-40B4-BE49-F238E27FC236}">
                  <a16:creationId xmlns:a16="http://schemas.microsoft.com/office/drawing/2014/main" id="{7D61FD37-5CE4-4F6D-B57A-864C36433B91}"/>
                </a:ext>
              </a:extLst>
            </p:cNvPr>
            <p:cNvGrpSpPr/>
            <p:nvPr/>
          </p:nvGrpSpPr>
          <p:grpSpPr>
            <a:xfrm>
              <a:off x="1185086" y="4041393"/>
              <a:ext cx="250257" cy="250257"/>
              <a:chOff x="3619099" y="702644"/>
              <a:chExt cx="250257" cy="250257"/>
            </a:xfrm>
          </p:grpSpPr>
          <p:cxnSp>
            <p:nvCxnSpPr>
              <p:cNvPr id="314" name="Straight Connector 313">
                <a:extLst>
                  <a:ext uri="{FF2B5EF4-FFF2-40B4-BE49-F238E27FC236}">
                    <a16:creationId xmlns:a16="http://schemas.microsoft.com/office/drawing/2014/main" id="{67CED01B-B34F-468A-BA21-186AB474D058}"/>
                  </a:ext>
                </a:extLst>
              </p:cNvPr>
              <p:cNvCxnSpPr/>
              <p:nvPr/>
            </p:nvCxnSpPr>
            <p:spPr>
              <a:xfrm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" name="Straight Connector 314">
                <a:extLst>
                  <a:ext uri="{FF2B5EF4-FFF2-40B4-BE49-F238E27FC236}">
                    <a16:creationId xmlns:a16="http://schemas.microsoft.com/office/drawing/2014/main" id="{C71FF083-4E94-4491-AEDB-0E0FD687D73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572ECE80-1C66-4948-BDE7-DA27F2391DD2}"/>
                </a:ext>
              </a:extLst>
            </p:cNvPr>
            <p:cNvGrpSpPr/>
            <p:nvPr/>
          </p:nvGrpSpPr>
          <p:grpSpPr>
            <a:xfrm>
              <a:off x="1697346" y="3279778"/>
              <a:ext cx="250257" cy="250257"/>
              <a:chOff x="3619099" y="702644"/>
              <a:chExt cx="250257" cy="250257"/>
            </a:xfrm>
          </p:grpSpPr>
          <p:cxnSp>
            <p:nvCxnSpPr>
              <p:cNvPr id="312" name="Straight Connector 311">
                <a:extLst>
                  <a:ext uri="{FF2B5EF4-FFF2-40B4-BE49-F238E27FC236}">
                    <a16:creationId xmlns:a16="http://schemas.microsoft.com/office/drawing/2014/main" id="{547FB2A0-4247-4405-8FF5-DBCD212F8785}"/>
                  </a:ext>
                </a:extLst>
              </p:cNvPr>
              <p:cNvCxnSpPr/>
              <p:nvPr/>
            </p:nvCxnSpPr>
            <p:spPr>
              <a:xfrm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Straight Connector 312">
                <a:extLst>
                  <a:ext uri="{FF2B5EF4-FFF2-40B4-BE49-F238E27FC236}">
                    <a16:creationId xmlns:a16="http://schemas.microsoft.com/office/drawing/2014/main" id="{049B4BAA-92BB-451A-808F-1AEB23AC13A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AA877043-9FAF-4DEF-A33D-D76CDADA4742}"/>
                </a:ext>
              </a:extLst>
            </p:cNvPr>
            <p:cNvGrpSpPr/>
            <p:nvPr/>
          </p:nvGrpSpPr>
          <p:grpSpPr>
            <a:xfrm>
              <a:off x="1941572" y="3890277"/>
              <a:ext cx="250257" cy="250257"/>
              <a:chOff x="3619099" y="702644"/>
              <a:chExt cx="250257" cy="250257"/>
            </a:xfrm>
          </p:grpSpPr>
          <p:cxnSp>
            <p:nvCxnSpPr>
              <p:cNvPr id="310" name="Straight Connector 309">
                <a:extLst>
                  <a:ext uri="{FF2B5EF4-FFF2-40B4-BE49-F238E27FC236}">
                    <a16:creationId xmlns:a16="http://schemas.microsoft.com/office/drawing/2014/main" id="{B74C4BC2-A8E9-4DD9-9CDD-EDEF8EBC5740}"/>
                  </a:ext>
                </a:extLst>
              </p:cNvPr>
              <p:cNvCxnSpPr/>
              <p:nvPr/>
            </p:nvCxnSpPr>
            <p:spPr>
              <a:xfrm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" name="Straight Connector 310">
                <a:extLst>
                  <a:ext uri="{FF2B5EF4-FFF2-40B4-BE49-F238E27FC236}">
                    <a16:creationId xmlns:a16="http://schemas.microsoft.com/office/drawing/2014/main" id="{9BAE8A07-243B-4AAD-8F6E-76FED36E312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33" name="Straight Arrow Connector 132">
              <a:extLst>
                <a:ext uri="{FF2B5EF4-FFF2-40B4-BE49-F238E27FC236}">
                  <a16:creationId xmlns:a16="http://schemas.microsoft.com/office/drawing/2014/main" id="{AC873CA2-F192-455D-80D8-81193FAEF7A7}"/>
                </a:ext>
              </a:extLst>
            </p:cNvPr>
            <p:cNvCxnSpPr>
              <a:cxnSpLocks/>
              <a:stCxn id="134" idx="1"/>
              <a:endCxn id="235" idx="6"/>
            </p:cNvCxnSpPr>
            <p:nvPr/>
          </p:nvCxnSpPr>
          <p:spPr>
            <a:xfrm flipH="1" flipV="1">
              <a:off x="1818908" y="3606732"/>
              <a:ext cx="2425294" cy="1660193"/>
            </a:xfrm>
            <a:prstGeom prst="straightConnector1">
              <a:avLst/>
            </a:prstGeom>
            <a:ln w="76200">
              <a:solidFill>
                <a:srgbClr val="EF3B2C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2756F212-A8FB-40B8-A696-1930D0D0D670}"/>
                </a:ext>
              </a:extLst>
            </p:cNvPr>
            <p:cNvSpPr txBox="1"/>
            <p:nvPr/>
          </p:nvSpPr>
          <p:spPr>
            <a:xfrm>
              <a:off x="4244202" y="4676056"/>
              <a:ext cx="3622218" cy="11817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A" sz="3200" dirty="0"/>
                <a:t>Moyenne des modèles estimés</a:t>
              </a:r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85A3981C-2E47-497D-8899-07A41B2F4F4C}"/>
                </a:ext>
              </a:extLst>
            </p:cNvPr>
            <p:cNvSpPr txBox="1"/>
            <p:nvPr/>
          </p:nvSpPr>
          <p:spPr>
            <a:xfrm>
              <a:off x="-3966238" y="1573136"/>
              <a:ext cx="4019880" cy="17219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A" sz="3200" dirty="0"/>
                <a:t>Le modèle estimé à partir de notre échantillon</a:t>
              </a:r>
            </a:p>
          </p:txBody>
        </p:sp>
        <p:cxnSp>
          <p:nvCxnSpPr>
            <p:cNvPr id="136" name="Straight Arrow Connector 135">
              <a:extLst>
                <a:ext uri="{FF2B5EF4-FFF2-40B4-BE49-F238E27FC236}">
                  <a16:creationId xmlns:a16="http://schemas.microsoft.com/office/drawing/2014/main" id="{B49E8799-F5D1-4BED-92CB-0EEEE32F370E}"/>
                </a:ext>
              </a:extLst>
            </p:cNvPr>
            <p:cNvCxnSpPr>
              <a:cxnSpLocks/>
            </p:cNvCxnSpPr>
            <p:nvPr/>
          </p:nvCxnSpPr>
          <p:spPr>
            <a:xfrm>
              <a:off x="-712709" y="2781885"/>
              <a:ext cx="1776392" cy="559752"/>
            </a:xfrm>
            <a:prstGeom prst="straightConnector1">
              <a:avLst/>
            </a:prstGeom>
            <a:ln w="76200">
              <a:solidFill>
                <a:srgbClr val="EF3B2C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37" name="Group 136">
              <a:extLst>
                <a:ext uri="{FF2B5EF4-FFF2-40B4-BE49-F238E27FC236}">
                  <a16:creationId xmlns:a16="http://schemas.microsoft.com/office/drawing/2014/main" id="{F6074906-9E64-438C-888D-21170ACAFFFF}"/>
                </a:ext>
              </a:extLst>
            </p:cNvPr>
            <p:cNvGrpSpPr/>
            <p:nvPr/>
          </p:nvGrpSpPr>
          <p:grpSpPr>
            <a:xfrm>
              <a:off x="7931753" y="1386504"/>
              <a:ext cx="4572000" cy="4572000"/>
              <a:chOff x="7931753" y="1386504"/>
              <a:chExt cx="4572000" cy="4572000"/>
            </a:xfrm>
          </p:grpSpPr>
          <p:sp>
            <p:nvSpPr>
              <p:cNvPr id="304" name="Oval 303">
                <a:extLst>
                  <a:ext uri="{FF2B5EF4-FFF2-40B4-BE49-F238E27FC236}">
                    <a16:creationId xmlns:a16="http://schemas.microsoft.com/office/drawing/2014/main" id="{28D38BDD-6515-4127-BCA3-B79BB4D6F389}"/>
                  </a:ext>
                </a:extLst>
              </p:cNvPr>
              <p:cNvSpPr/>
              <p:nvPr/>
            </p:nvSpPr>
            <p:spPr>
              <a:xfrm>
                <a:off x="7931753" y="1386504"/>
                <a:ext cx="4572000" cy="4572000"/>
              </a:xfrm>
              <a:prstGeom prst="ellipse">
                <a:avLst/>
              </a:prstGeom>
              <a:solidFill>
                <a:srgbClr val="7030A0">
                  <a:alpha val="50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  <p:sp>
            <p:nvSpPr>
              <p:cNvPr id="305" name="Oval 304">
                <a:extLst>
                  <a:ext uri="{FF2B5EF4-FFF2-40B4-BE49-F238E27FC236}">
                    <a16:creationId xmlns:a16="http://schemas.microsoft.com/office/drawing/2014/main" id="{EA3D5001-2712-472A-9414-3FB95FF88D36}"/>
                  </a:ext>
                </a:extLst>
              </p:cNvPr>
              <p:cNvSpPr/>
              <p:nvPr/>
            </p:nvSpPr>
            <p:spPr>
              <a:xfrm>
                <a:off x="8286283" y="1731410"/>
                <a:ext cx="3880585" cy="3880585"/>
              </a:xfrm>
              <a:prstGeom prst="ellipse">
                <a:avLst/>
              </a:prstGeom>
              <a:solidFill>
                <a:srgbClr val="C00000">
                  <a:alpha val="50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  <p:sp>
            <p:nvSpPr>
              <p:cNvPr id="306" name="Oval 305">
                <a:extLst>
                  <a:ext uri="{FF2B5EF4-FFF2-40B4-BE49-F238E27FC236}">
                    <a16:creationId xmlns:a16="http://schemas.microsoft.com/office/drawing/2014/main" id="{0A0F7195-A202-4FE8-BBFB-83C46E69135D}"/>
                  </a:ext>
                </a:extLst>
              </p:cNvPr>
              <p:cNvSpPr/>
              <p:nvPr/>
            </p:nvSpPr>
            <p:spPr>
              <a:xfrm>
                <a:off x="8679314" y="2124442"/>
                <a:ext cx="3112169" cy="3112169"/>
              </a:xfrm>
              <a:prstGeom prst="ellipse">
                <a:avLst/>
              </a:prstGeom>
              <a:solidFill>
                <a:srgbClr val="FFC000">
                  <a:alpha val="50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  <p:sp>
            <p:nvSpPr>
              <p:cNvPr id="307" name="Oval 306">
                <a:extLst>
                  <a:ext uri="{FF2B5EF4-FFF2-40B4-BE49-F238E27FC236}">
                    <a16:creationId xmlns:a16="http://schemas.microsoft.com/office/drawing/2014/main" id="{98E51CB3-8EFD-4874-95C5-22CCEAD838C4}"/>
                  </a:ext>
                </a:extLst>
              </p:cNvPr>
              <p:cNvSpPr/>
              <p:nvPr/>
            </p:nvSpPr>
            <p:spPr>
              <a:xfrm>
                <a:off x="9072346" y="2488598"/>
                <a:ext cx="2372628" cy="2372628"/>
              </a:xfrm>
              <a:prstGeom prst="ellipse">
                <a:avLst/>
              </a:prstGeom>
              <a:solidFill>
                <a:srgbClr val="FFFF00">
                  <a:alpha val="50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  <p:sp>
            <p:nvSpPr>
              <p:cNvPr id="308" name="Oval 307">
                <a:extLst>
                  <a:ext uri="{FF2B5EF4-FFF2-40B4-BE49-F238E27FC236}">
                    <a16:creationId xmlns:a16="http://schemas.microsoft.com/office/drawing/2014/main" id="{2E53D408-70AF-4904-94D7-0EE44453EA4E}"/>
                  </a:ext>
                </a:extLst>
              </p:cNvPr>
              <p:cNvSpPr/>
              <p:nvPr/>
            </p:nvSpPr>
            <p:spPr>
              <a:xfrm>
                <a:off x="9455753" y="2888045"/>
                <a:ext cx="1594586" cy="1594586"/>
              </a:xfrm>
              <a:prstGeom prst="ellipse">
                <a:avLst/>
              </a:prstGeom>
              <a:solidFill>
                <a:srgbClr val="92D050">
                  <a:alpha val="50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  <p:sp>
            <p:nvSpPr>
              <p:cNvPr id="309" name="Oval 308">
                <a:extLst>
                  <a:ext uri="{FF2B5EF4-FFF2-40B4-BE49-F238E27FC236}">
                    <a16:creationId xmlns:a16="http://schemas.microsoft.com/office/drawing/2014/main" id="{9FC90928-60E4-4EA1-90F9-A1BBB9A497B3}"/>
                  </a:ext>
                </a:extLst>
              </p:cNvPr>
              <p:cNvSpPr/>
              <p:nvPr/>
            </p:nvSpPr>
            <p:spPr>
              <a:xfrm>
                <a:off x="9860014" y="3236961"/>
                <a:ext cx="824564" cy="824564"/>
              </a:xfrm>
              <a:prstGeom prst="ellipse">
                <a:avLst/>
              </a:prstGeom>
              <a:solidFill>
                <a:srgbClr val="00B050">
                  <a:alpha val="50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</p:grpSp>
        <p:cxnSp>
          <p:nvCxnSpPr>
            <p:cNvPr id="138" name="Straight Arrow Connector 137">
              <a:extLst>
                <a:ext uri="{FF2B5EF4-FFF2-40B4-BE49-F238E27FC236}">
                  <a16:creationId xmlns:a16="http://schemas.microsoft.com/office/drawing/2014/main" id="{91D0A898-628E-428B-9ABF-CF80FD768371}"/>
                </a:ext>
              </a:extLst>
            </p:cNvPr>
            <p:cNvCxnSpPr>
              <a:cxnSpLocks/>
              <a:stCxn id="139" idx="1"/>
              <a:endCxn id="205" idx="5"/>
            </p:cNvCxnSpPr>
            <p:nvPr/>
          </p:nvCxnSpPr>
          <p:spPr>
            <a:xfrm flipH="1" flipV="1">
              <a:off x="9401249" y="2464592"/>
              <a:ext cx="3095943" cy="3007563"/>
            </a:xfrm>
            <a:prstGeom prst="straightConnector1">
              <a:avLst/>
            </a:prstGeom>
            <a:ln w="76200">
              <a:solidFill>
                <a:srgbClr val="EF3B2C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005CC700-7F5F-4C28-B2B5-215395DE8678}"/>
                </a:ext>
              </a:extLst>
            </p:cNvPr>
            <p:cNvSpPr txBox="1"/>
            <p:nvPr/>
          </p:nvSpPr>
          <p:spPr>
            <a:xfrm>
              <a:off x="12497192" y="4881286"/>
              <a:ext cx="4141049" cy="11817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A" sz="3200" dirty="0"/>
                <a:t>Moyenne des modèles estimés</a:t>
              </a:r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996CC026-F730-4DB8-9472-7E6268C21CB0}"/>
                </a:ext>
              </a:extLst>
            </p:cNvPr>
            <p:cNvSpPr txBox="1"/>
            <p:nvPr/>
          </p:nvSpPr>
          <p:spPr>
            <a:xfrm>
              <a:off x="4615756" y="449468"/>
              <a:ext cx="3979534" cy="17219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A" sz="3200" dirty="0"/>
                <a:t>Le modèle estimé à partir de notre échantillon</a:t>
              </a:r>
            </a:p>
          </p:txBody>
        </p:sp>
        <p:cxnSp>
          <p:nvCxnSpPr>
            <p:cNvPr id="141" name="Straight Arrow Connector 140">
              <a:extLst>
                <a:ext uri="{FF2B5EF4-FFF2-40B4-BE49-F238E27FC236}">
                  <a16:creationId xmlns:a16="http://schemas.microsoft.com/office/drawing/2014/main" id="{1F1EF6CE-8D54-4DDF-9052-62CA788F0534}"/>
                </a:ext>
              </a:extLst>
            </p:cNvPr>
            <p:cNvCxnSpPr>
              <a:cxnSpLocks/>
              <a:endCxn id="304" idx="1"/>
            </p:cNvCxnSpPr>
            <p:nvPr/>
          </p:nvCxnSpPr>
          <p:spPr>
            <a:xfrm>
              <a:off x="7859493" y="1587332"/>
              <a:ext cx="741814" cy="468726"/>
            </a:xfrm>
            <a:prstGeom prst="straightConnector1">
              <a:avLst/>
            </a:prstGeom>
            <a:ln w="76200">
              <a:solidFill>
                <a:srgbClr val="EF3B2C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42" name="Group 141">
              <a:extLst>
                <a:ext uri="{FF2B5EF4-FFF2-40B4-BE49-F238E27FC236}">
                  <a16:creationId xmlns:a16="http://schemas.microsoft.com/office/drawing/2014/main" id="{F2B281B0-0BED-4D36-A5D1-332307EB6B6B}"/>
                </a:ext>
              </a:extLst>
            </p:cNvPr>
            <p:cNvGrpSpPr/>
            <p:nvPr/>
          </p:nvGrpSpPr>
          <p:grpSpPr>
            <a:xfrm>
              <a:off x="-503989" y="7084593"/>
              <a:ext cx="4572000" cy="4572000"/>
              <a:chOff x="-503989" y="7084593"/>
              <a:chExt cx="4572000" cy="4572000"/>
            </a:xfrm>
          </p:grpSpPr>
          <p:sp>
            <p:nvSpPr>
              <p:cNvPr id="298" name="Oval 297">
                <a:extLst>
                  <a:ext uri="{FF2B5EF4-FFF2-40B4-BE49-F238E27FC236}">
                    <a16:creationId xmlns:a16="http://schemas.microsoft.com/office/drawing/2014/main" id="{CADB7045-EDFD-4155-AC9A-019255DA7C96}"/>
                  </a:ext>
                </a:extLst>
              </p:cNvPr>
              <p:cNvSpPr/>
              <p:nvPr/>
            </p:nvSpPr>
            <p:spPr>
              <a:xfrm>
                <a:off x="-503989" y="7084593"/>
                <a:ext cx="4572000" cy="4572000"/>
              </a:xfrm>
              <a:prstGeom prst="ellipse">
                <a:avLst/>
              </a:prstGeom>
              <a:solidFill>
                <a:srgbClr val="7030A0">
                  <a:alpha val="50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  <p:sp>
            <p:nvSpPr>
              <p:cNvPr id="299" name="Oval 298">
                <a:extLst>
                  <a:ext uri="{FF2B5EF4-FFF2-40B4-BE49-F238E27FC236}">
                    <a16:creationId xmlns:a16="http://schemas.microsoft.com/office/drawing/2014/main" id="{FD460316-545E-4636-8B32-ACA860892868}"/>
                  </a:ext>
                </a:extLst>
              </p:cNvPr>
              <p:cNvSpPr/>
              <p:nvPr/>
            </p:nvSpPr>
            <p:spPr>
              <a:xfrm>
                <a:off x="-149459" y="7429499"/>
                <a:ext cx="3880585" cy="3880585"/>
              </a:xfrm>
              <a:prstGeom prst="ellipse">
                <a:avLst/>
              </a:prstGeom>
              <a:solidFill>
                <a:srgbClr val="C00000">
                  <a:alpha val="50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 dirty="0"/>
              </a:p>
            </p:txBody>
          </p:sp>
          <p:sp>
            <p:nvSpPr>
              <p:cNvPr id="300" name="Oval 299">
                <a:extLst>
                  <a:ext uri="{FF2B5EF4-FFF2-40B4-BE49-F238E27FC236}">
                    <a16:creationId xmlns:a16="http://schemas.microsoft.com/office/drawing/2014/main" id="{F13B4595-0484-4EBB-A805-0D51CA44BCCC}"/>
                  </a:ext>
                </a:extLst>
              </p:cNvPr>
              <p:cNvSpPr/>
              <p:nvPr/>
            </p:nvSpPr>
            <p:spPr>
              <a:xfrm>
                <a:off x="243572" y="7822531"/>
                <a:ext cx="3112169" cy="3112169"/>
              </a:xfrm>
              <a:prstGeom prst="ellipse">
                <a:avLst/>
              </a:prstGeom>
              <a:solidFill>
                <a:srgbClr val="FFC000">
                  <a:alpha val="50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  <p:sp>
            <p:nvSpPr>
              <p:cNvPr id="301" name="Oval 300">
                <a:extLst>
                  <a:ext uri="{FF2B5EF4-FFF2-40B4-BE49-F238E27FC236}">
                    <a16:creationId xmlns:a16="http://schemas.microsoft.com/office/drawing/2014/main" id="{70882458-1D33-4D59-9D12-CF7A1270E1BA}"/>
                  </a:ext>
                </a:extLst>
              </p:cNvPr>
              <p:cNvSpPr/>
              <p:nvPr/>
            </p:nvSpPr>
            <p:spPr>
              <a:xfrm>
                <a:off x="636604" y="8186687"/>
                <a:ext cx="2372628" cy="2372628"/>
              </a:xfrm>
              <a:prstGeom prst="ellipse">
                <a:avLst/>
              </a:prstGeom>
              <a:solidFill>
                <a:srgbClr val="FFFF00">
                  <a:alpha val="50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  <p:sp>
            <p:nvSpPr>
              <p:cNvPr id="302" name="Oval 301">
                <a:extLst>
                  <a:ext uri="{FF2B5EF4-FFF2-40B4-BE49-F238E27FC236}">
                    <a16:creationId xmlns:a16="http://schemas.microsoft.com/office/drawing/2014/main" id="{6509046B-7A06-4874-8878-B19EF79EF9D3}"/>
                  </a:ext>
                </a:extLst>
              </p:cNvPr>
              <p:cNvSpPr/>
              <p:nvPr/>
            </p:nvSpPr>
            <p:spPr>
              <a:xfrm>
                <a:off x="1020011" y="8586134"/>
                <a:ext cx="1594586" cy="1594586"/>
              </a:xfrm>
              <a:prstGeom prst="ellipse">
                <a:avLst/>
              </a:prstGeom>
              <a:solidFill>
                <a:srgbClr val="92D050">
                  <a:alpha val="50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  <p:sp>
            <p:nvSpPr>
              <p:cNvPr id="303" name="Oval 302">
                <a:extLst>
                  <a:ext uri="{FF2B5EF4-FFF2-40B4-BE49-F238E27FC236}">
                    <a16:creationId xmlns:a16="http://schemas.microsoft.com/office/drawing/2014/main" id="{3B98376C-1009-48DC-BDDF-EC848E9A40BC}"/>
                  </a:ext>
                </a:extLst>
              </p:cNvPr>
              <p:cNvSpPr/>
              <p:nvPr/>
            </p:nvSpPr>
            <p:spPr>
              <a:xfrm>
                <a:off x="1424272" y="8935050"/>
                <a:ext cx="824564" cy="824564"/>
              </a:xfrm>
              <a:prstGeom prst="ellipse">
                <a:avLst/>
              </a:prstGeom>
              <a:solidFill>
                <a:srgbClr val="00B050">
                  <a:alpha val="50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</p:grpSp>
        <p:grpSp>
          <p:nvGrpSpPr>
            <p:cNvPr id="143" name="Group 142">
              <a:extLst>
                <a:ext uri="{FF2B5EF4-FFF2-40B4-BE49-F238E27FC236}">
                  <a16:creationId xmlns:a16="http://schemas.microsoft.com/office/drawing/2014/main" id="{7F64F2A6-FAF1-4184-96C6-04B09A955661}"/>
                </a:ext>
              </a:extLst>
            </p:cNvPr>
            <p:cNvGrpSpPr/>
            <p:nvPr/>
          </p:nvGrpSpPr>
          <p:grpSpPr>
            <a:xfrm>
              <a:off x="1986909" y="8961522"/>
              <a:ext cx="250257" cy="250257"/>
              <a:chOff x="3619099" y="702644"/>
              <a:chExt cx="250257" cy="250257"/>
            </a:xfrm>
          </p:grpSpPr>
          <p:cxnSp>
            <p:nvCxnSpPr>
              <p:cNvPr id="296" name="Straight Connector 295">
                <a:extLst>
                  <a:ext uri="{FF2B5EF4-FFF2-40B4-BE49-F238E27FC236}">
                    <a16:creationId xmlns:a16="http://schemas.microsoft.com/office/drawing/2014/main" id="{3239A5D1-D054-4F1C-8097-7F0EC3B341A9}"/>
                  </a:ext>
                </a:extLst>
              </p:cNvPr>
              <p:cNvCxnSpPr/>
              <p:nvPr/>
            </p:nvCxnSpPr>
            <p:spPr>
              <a:xfrm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" name="Straight Connector 296">
                <a:extLst>
                  <a:ext uri="{FF2B5EF4-FFF2-40B4-BE49-F238E27FC236}">
                    <a16:creationId xmlns:a16="http://schemas.microsoft.com/office/drawing/2014/main" id="{14DFA9C1-C4F2-47C0-8C65-92E67A1D517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4" name="Group 143">
              <a:extLst>
                <a:ext uri="{FF2B5EF4-FFF2-40B4-BE49-F238E27FC236}">
                  <a16:creationId xmlns:a16="http://schemas.microsoft.com/office/drawing/2014/main" id="{21BD8AF0-D120-410B-AA7F-0852B94113CF}"/>
                </a:ext>
              </a:extLst>
            </p:cNvPr>
            <p:cNvGrpSpPr/>
            <p:nvPr/>
          </p:nvGrpSpPr>
          <p:grpSpPr>
            <a:xfrm>
              <a:off x="1111812" y="9086651"/>
              <a:ext cx="250257" cy="250257"/>
              <a:chOff x="3619099" y="702644"/>
              <a:chExt cx="250257" cy="250257"/>
            </a:xfrm>
          </p:grpSpPr>
          <p:cxnSp>
            <p:nvCxnSpPr>
              <p:cNvPr id="294" name="Straight Connector 293">
                <a:extLst>
                  <a:ext uri="{FF2B5EF4-FFF2-40B4-BE49-F238E27FC236}">
                    <a16:creationId xmlns:a16="http://schemas.microsoft.com/office/drawing/2014/main" id="{F5ED622C-B702-40EF-A554-336C4A4B1D64}"/>
                  </a:ext>
                </a:extLst>
              </p:cNvPr>
              <p:cNvCxnSpPr/>
              <p:nvPr/>
            </p:nvCxnSpPr>
            <p:spPr>
              <a:xfrm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Straight Connector 294">
                <a:extLst>
                  <a:ext uri="{FF2B5EF4-FFF2-40B4-BE49-F238E27FC236}">
                    <a16:creationId xmlns:a16="http://schemas.microsoft.com/office/drawing/2014/main" id="{9632D9E1-6CFF-410B-A9CF-DBCFA14FEA8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5" name="Group 144">
              <a:extLst>
                <a:ext uri="{FF2B5EF4-FFF2-40B4-BE49-F238E27FC236}">
                  <a16:creationId xmlns:a16="http://schemas.microsoft.com/office/drawing/2014/main" id="{FCE33EFA-A0BF-4C03-A6F1-CEB68B3C89CB}"/>
                </a:ext>
              </a:extLst>
            </p:cNvPr>
            <p:cNvGrpSpPr/>
            <p:nvPr/>
          </p:nvGrpSpPr>
          <p:grpSpPr>
            <a:xfrm>
              <a:off x="1086946" y="8503520"/>
              <a:ext cx="250257" cy="250257"/>
              <a:chOff x="3619099" y="702644"/>
              <a:chExt cx="250257" cy="250257"/>
            </a:xfrm>
          </p:grpSpPr>
          <p:cxnSp>
            <p:nvCxnSpPr>
              <p:cNvPr id="292" name="Straight Connector 291">
                <a:extLst>
                  <a:ext uri="{FF2B5EF4-FFF2-40B4-BE49-F238E27FC236}">
                    <a16:creationId xmlns:a16="http://schemas.microsoft.com/office/drawing/2014/main" id="{AC24304D-39E5-4DDE-A419-989CF6BC2DEA}"/>
                  </a:ext>
                </a:extLst>
              </p:cNvPr>
              <p:cNvCxnSpPr/>
              <p:nvPr/>
            </p:nvCxnSpPr>
            <p:spPr>
              <a:xfrm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Straight Connector 292">
                <a:extLst>
                  <a:ext uri="{FF2B5EF4-FFF2-40B4-BE49-F238E27FC236}">
                    <a16:creationId xmlns:a16="http://schemas.microsoft.com/office/drawing/2014/main" id="{54C0225F-73BE-41A1-996F-172DC77FD3A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6" name="Group 145">
              <a:extLst>
                <a:ext uri="{FF2B5EF4-FFF2-40B4-BE49-F238E27FC236}">
                  <a16:creationId xmlns:a16="http://schemas.microsoft.com/office/drawing/2014/main" id="{02196B4E-91A0-4721-8245-9A9040BF5E6A}"/>
                </a:ext>
              </a:extLst>
            </p:cNvPr>
            <p:cNvGrpSpPr/>
            <p:nvPr/>
          </p:nvGrpSpPr>
          <p:grpSpPr>
            <a:xfrm>
              <a:off x="2428869" y="9498933"/>
              <a:ext cx="250257" cy="250257"/>
              <a:chOff x="3619099" y="702644"/>
              <a:chExt cx="250257" cy="250257"/>
            </a:xfrm>
          </p:grpSpPr>
          <p:cxnSp>
            <p:nvCxnSpPr>
              <p:cNvPr id="290" name="Straight Connector 289">
                <a:extLst>
                  <a:ext uri="{FF2B5EF4-FFF2-40B4-BE49-F238E27FC236}">
                    <a16:creationId xmlns:a16="http://schemas.microsoft.com/office/drawing/2014/main" id="{8CB446E8-DCF2-4011-A138-6069B2277600}"/>
                  </a:ext>
                </a:extLst>
              </p:cNvPr>
              <p:cNvCxnSpPr/>
              <p:nvPr/>
            </p:nvCxnSpPr>
            <p:spPr>
              <a:xfrm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Straight Connector 290">
                <a:extLst>
                  <a:ext uri="{FF2B5EF4-FFF2-40B4-BE49-F238E27FC236}">
                    <a16:creationId xmlns:a16="http://schemas.microsoft.com/office/drawing/2014/main" id="{8E24648B-31E3-4A79-A72E-23E1EB4065D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7" name="Group 146">
              <a:extLst>
                <a:ext uri="{FF2B5EF4-FFF2-40B4-BE49-F238E27FC236}">
                  <a16:creationId xmlns:a16="http://schemas.microsoft.com/office/drawing/2014/main" id="{306B665C-03F7-4265-90D8-9EF0DE27C4A9}"/>
                </a:ext>
              </a:extLst>
            </p:cNvPr>
            <p:cNvGrpSpPr/>
            <p:nvPr/>
          </p:nvGrpSpPr>
          <p:grpSpPr>
            <a:xfrm>
              <a:off x="1736652" y="9892767"/>
              <a:ext cx="250257" cy="250257"/>
              <a:chOff x="3619099" y="702644"/>
              <a:chExt cx="250257" cy="250257"/>
            </a:xfrm>
          </p:grpSpPr>
          <p:cxnSp>
            <p:nvCxnSpPr>
              <p:cNvPr id="288" name="Straight Connector 287">
                <a:extLst>
                  <a:ext uri="{FF2B5EF4-FFF2-40B4-BE49-F238E27FC236}">
                    <a16:creationId xmlns:a16="http://schemas.microsoft.com/office/drawing/2014/main" id="{7D710C82-4845-46D4-9377-BB07778EE73E}"/>
                  </a:ext>
                </a:extLst>
              </p:cNvPr>
              <p:cNvCxnSpPr/>
              <p:nvPr/>
            </p:nvCxnSpPr>
            <p:spPr>
              <a:xfrm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Straight Connector 288">
                <a:extLst>
                  <a:ext uri="{FF2B5EF4-FFF2-40B4-BE49-F238E27FC236}">
                    <a16:creationId xmlns:a16="http://schemas.microsoft.com/office/drawing/2014/main" id="{644AA309-5511-42BA-848D-1DDEBA28988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8" name="Group 147">
              <a:extLst>
                <a:ext uri="{FF2B5EF4-FFF2-40B4-BE49-F238E27FC236}">
                  <a16:creationId xmlns:a16="http://schemas.microsoft.com/office/drawing/2014/main" id="{02287DD0-D437-4881-B5AE-04047C8DDD67}"/>
                </a:ext>
              </a:extLst>
            </p:cNvPr>
            <p:cNvGrpSpPr/>
            <p:nvPr/>
          </p:nvGrpSpPr>
          <p:grpSpPr>
            <a:xfrm>
              <a:off x="961817" y="9767638"/>
              <a:ext cx="250257" cy="250257"/>
              <a:chOff x="3619099" y="702644"/>
              <a:chExt cx="250257" cy="250257"/>
            </a:xfrm>
          </p:grpSpPr>
          <p:cxnSp>
            <p:nvCxnSpPr>
              <p:cNvPr id="286" name="Straight Connector 285">
                <a:extLst>
                  <a:ext uri="{FF2B5EF4-FFF2-40B4-BE49-F238E27FC236}">
                    <a16:creationId xmlns:a16="http://schemas.microsoft.com/office/drawing/2014/main" id="{E82599AB-7C84-4369-8EB7-9DCAE7E11D9F}"/>
                  </a:ext>
                </a:extLst>
              </p:cNvPr>
              <p:cNvCxnSpPr/>
              <p:nvPr/>
            </p:nvCxnSpPr>
            <p:spPr>
              <a:xfrm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Straight Connector 286">
                <a:extLst>
                  <a:ext uri="{FF2B5EF4-FFF2-40B4-BE49-F238E27FC236}">
                    <a16:creationId xmlns:a16="http://schemas.microsoft.com/office/drawing/2014/main" id="{E9BE53C1-C0BC-427B-99B8-A0B18F489CE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9" name="Group 148">
              <a:extLst>
                <a:ext uri="{FF2B5EF4-FFF2-40B4-BE49-F238E27FC236}">
                  <a16:creationId xmlns:a16="http://schemas.microsoft.com/office/drawing/2014/main" id="{30BE7397-1629-4B33-8BD0-8ED83C2AEFE5}"/>
                </a:ext>
              </a:extLst>
            </p:cNvPr>
            <p:cNvGrpSpPr/>
            <p:nvPr/>
          </p:nvGrpSpPr>
          <p:grpSpPr>
            <a:xfrm>
              <a:off x="557557" y="8799497"/>
              <a:ext cx="250257" cy="250257"/>
              <a:chOff x="3619099" y="702644"/>
              <a:chExt cx="250257" cy="250257"/>
            </a:xfrm>
          </p:grpSpPr>
          <p:cxnSp>
            <p:nvCxnSpPr>
              <p:cNvPr id="284" name="Straight Connector 283">
                <a:extLst>
                  <a:ext uri="{FF2B5EF4-FFF2-40B4-BE49-F238E27FC236}">
                    <a16:creationId xmlns:a16="http://schemas.microsoft.com/office/drawing/2014/main" id="{F5AC991C-B853-430F-B305-2EF1CB64F91A}"/>
                  </a:ext>
                </a:extLst>
              </p:cNvPr>
              <p:cNvCxnSpPr/>
              <p:nvPr/>
            </p:nvCxnSpPr>
            <p:spPr>
              <a:xfrm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Straight Connector 284">
                <a:extLst>
                  <a:ext uri="{FF2B5EF4-FFF2-40B4-BE49-F238E27FC236}">
                    <a16:creationId xmlns:a16="http://schemas.microsoft.com/office/drawing/2014/main" id="{81ACA4DA-242E-48DA-9E3E-5022871A109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0" name="Group 149">
              <a:extLst>
                <a:ext uri="{FF2B5EF4-FFF2-40B4-BE49-F238E27FC236}">
                  <a16:creationId xmlns:a16="http://schemas.microsoft.com/office/drawing/2014/main" id="{14555B7C-2D5D-481A-8146-BC6A67A39F28}"/>
                </a:ext>
              </a:extLst>
            </p:cNvPr>
            <p:cNvGrpSpPr/>
            <p:nvPr/>
          </p:nvGrpSpPr>
          <p:grpSpPr>
            <a:xfrm>
              <a:off x="1789590" y="8257676"/>
              <a:ext cx="250257" cy="250257"/>
              <a:chOff x="3619099" y="702644"/>
              <a:chExt cx="250257" cy="250257"/>
            </a:xfrm>
          </p:grpSpPr>
          <p:cxnSp>
            <p:nvCxnSpPr>
              <p:cNvPr id="282" name="Straight Connector 281">
                <a:extLst>
                  <a:ext uri="{FF2B5EF4-FFF2-40B4-BE49-F238E27FC236}">
                    <a16:creationId xmlns:a16="http://schemas.microsoft.com/office/drawing/2014/main" id="{FB04E0C7-37C3-4BE0-94AE-1AFA08BF5950}"/>
                  </a:ext>
                </a:extLst>
              </p:cNvPr>
              <p:cNvCxnSpPr/>
              <p:nvPr/>
            </p:nvCxnSpPr>
            <p:spPr>
              <a:xfrm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3" name="Straight Connector 282">
                <a:extLst>
                  <a:ext uri="{FF2B5EF4-FFF2-40B4-BE49-F238E27FC236}">
                    <a16:creationId xmlns:a16="http://schemas.microsoft.com/office/drawing/2014/main" id="{B587253C-134C-4240-B068-FF5165BB21B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1" name="Group 150">
              <a:extLst>
                <a:ext uri="{FF2B5EF4-FFF2-40B4-BE49-F238E27FC236}">
                  <a16:creationId xmlns:a16="http://schemas.microsoft.com/office/drawing/2014/main" id="{4F6402B0-7668-4967-A810-5814089C126A}"/>
                </a:ext>
              </a:extLst>
            </p:cNvPr>
            <p:cNvGrpSpPr/>
            <p:nvPr/>
          </p:nvGrpSpPr>
          <p:grpSpPr>
            <a:xfrm>
              <a:off x="1837717" y="9389043"/>
              <a:ext cx="250257" cy="250257"/>
              <a:chOff x="3619099" y="702644"/>
              <a:chExt cx="250257" cy="250257"/>
            </a:xfrm>
          </p:grpSpPr>
          <p:cxnSp>
            <p:nvCxnSpPr>
              <p:cNvPr id="280" name="Straight Connector 279">
                <a:extLst>
                  <a:ext uri="{FF2B5EF4-FFF2-40B4-BE49-F238E27FC236}">
                    <a16:creationId xmlns:a16="http://schemas.microsoft.com/office/drawing/2014/main" id="{85313BE0-550D-46CD-905A-DD9E326E60DB}"/>
                  </a:ext>
                </a:extLst>
              </p:cNvPr>
              <p:cNvCxnSpPr/>
              <p:nvPr/>
            </p:nvCxnSpPr>
            <p:spPr>
              <a:xfrm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Straight Connector 280">
                <a:extLst>
                  <a:ext uri="{FF2B5EF4-FFF2-40B4-BE49-F238E27FC236}">
                    <a16:creationId xmlns:a16="http://schemas.microsoft.com/office/drawing/2014/main" id="{AE67A698-24D8-4986-8B32-9CCD0F20F86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2" name="Group 151">
              <a:extLst>
                <a:ext uri="{FF2B5EF4-FFF2-40B4-BE49-F238E27FC236}">
                  <a16:creationId xmlns:a16="http://schemas.microsoft.com/office/drawing/2014/main" id="{C2E749A2-2DE4-4074-B346-6A26A7E256D0}"/>
                </a:ext>
              </a:extLst>
            </p:cNvPr>
            <p:cNvGrpSpPr/>
            <p:nvPr/>
          </p:nvGrpSpPr>
          <p:grpSpPr>
            <a:xfrm>
              <a:off x="1249773" y="10222834"/>
              <a:ext cx="250257" cy="250257"/>
              <a:chOff x="3619099" y="702644"/>
              <a:chExt cx="250257" cy="250257"/>
            </a:xfrm>
          </p:grpSpPr>
          <p:cxnSp>
            <p:nvCxnSpPr>
              <p:cNvPr id="278" name="Straight Connector 277">
                <a:extLst>
                  <a:ext uri="{FF2B5EF4-FFF2-40B4-BE49-F238E27FC236}">
                    <a16:creationId xmlns:a16="http://schemas.microsoft.com/office/drawing/2014/main" id="{0FF4B82C-7D76-4284-AAA8-2CEEFF6ACE3B}"/>
                  </a:ext>
                </a:extLst>
              </p:cNvPr>
              <p:cNvCxnSpPr/>
              <p:nvPr/>
            </p:nvCxnSpPr>
            <p:spPr>
              <a:xfrm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Straight Connector 278">
                <a:extLst>
                  <a:ext uri="{FF2B5EF4-FFF2-40B4-BE49-F238E27FC236}">
                    <a16:creationId xmlns:a16="http://schemas.microsoft.com/office/drawing/2014/main" id="{CC2BF310-E518-4B5A-937B-F7091BFA129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3" name="Group 152">
              <a:extLst>
                <a:ext uri="{FF2B5EF4-FFF2-40B4-BE49-F238E27FC236}">
                  <a16:creationId xmlns:a16="http://schemas.microsoft.com/office/drawing/2014/main" id="{0D80A47D-3166-48D8-BF89-4D8308EEDCDE}"/>
                </a:ext>
              </a:extLst>
            </p:cNvPr>
            <p:cNvGrpSpPr/>
            <p:nvPr/>
          </p:nvGrpSpPr>
          <p:grpSpPr>
            <a:xfrm>
              <a:off x="586433" y="9468854"/>
              <a:ext cx="250257" cy="250257"/>
              <a:chOff x="3619099" y="702644"/>
              <a:chExt cx="250257" cy="250257"/>
            </a:xfrm>
          </p:grpSpPr>
          <p:cxnSp>
            <p:nvCxnSpPr>
              <p:cNvPr id="276" name="Straight Connector 275">
                <a:extLst>
                  <a:ext uri="{FF2B5EF4-FFF2-40B4-BE49-F238E27FC236}">
                    <a16:creationId xmlns:a16="http://schemas.microsoft.com/office/drawing/2014/main" id="{A11FAB1F-043D-4706-97FD-FF5D3839ACED}"/>
                  </a:ext>
                </a:extLst>
              </p:cNvPr>
              <p:cNvCxnSpPr/>
              <p:nvPr/>
            </p:nvCxnSpPr>
            <p:spPr>
              <a:xfrm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Straight Connector 276">
                <a:extLst>
                  <a:ext uri="{FF2B5EF4-FFF2-40B4-BE49-F238E27FC236}">
                    <a16:creationId xmlns:a16="http://schemas.microsoft.com/office/drawing/2014/main" id="{46838BCD-FC02-4994-9AE4-AAF3DE505D8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4" name="Group 153">
              <a:extLst>
                <a:ext uri="{FF2B5EF4-FFF2-40B4-BE49-F238E27FC236}">
                  <a16:creationId xmlns:a16="http://schemas.microsoft.com/office/drawing/2014/main" id="{69D2E9A6-62AB-4B26-8858-413EDF859B98}"/>
                </a:ext>
              </a:extLst>
            </p:cNvPr>
            <p:cNvGrpSpPr/>
            <p:nvPr/>
          </p:nvGrpSpPr>
          <p:grpSpPr>
            <a:xfrm>
              <a:off x="2556404" y="8961521"/>
              <a:ext cx="250257" cy="250257"/>
              <a:chOff x="3619099" y="702644"/>
              <a:chExt cx="250257" cy="250257"/>
            </a:xfrm>
          </p:grpSpPr>
          <p:cxnSp>
            <p:nvCxnSpPr>
              <p:cNvPr id="274" name="Straight Connector 273">
                <a:extLst>
                  <a:ext uri="{FF2B5EF4-FFF2-40B4-BE49-F238E27FC236}">
                    <a16:creationId xmlns:a16="http://schemas.microsoft.com/office/drawing/2014/main" id="{B7611532-9F44-460D-B93D-FBA0B812360A}"/>
                  </a:ext>
                </a:extLst>
              </p:cNvPr>
              <p:cNvCxnSpPr/>
              <p:nvPr/>
            </p:nvCxnSpPr>
            <p:spPr>
              <a:xfrm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Straight Connector 274">
                <a:extLst>
                  <a:ext uri="{FF2B5EF4-FFF2-40B4-BE49-F238E27FC236}">
                    <a16:creationId xmlns:a16="http://schemas.microsoft.com/office/drawing/2014/main" id="{719F1625-4050-4071-AF00-1478DD12100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5" name="Group 154">
              <a:extLst>
                <a:ext uri="{FF2B5EF4-FFF2-40B4-BE49-F238E27FC236}">
                  <a16:creationId xmlns:a16="http://schemas.microsoft.com/office/drawing/2014/main" id="{13FCF646-E762-4E68-A70B-370D41D8BC3B}"/>
                </a:ext>
              </a:extLst>
            </p:cNvPr>
            <p:cNvGrpSpPr/>
            <p:nvPr/>
          </p:nvGrpSpPr>
          <p:grpSpPr>
            <a:xfrm>
              <a:off x="2178612" y="10133400"/>
              <a:ext cx="250257" cy="250257"/>
              <a:chOff x="3619099" y="702644"/>
              <a:chExt cx="250257" cy="250257"/>
            </a:xfrm>
          </p:grpSpPr>
          <p:cxnSp>
            <p:nvCxnSpPr>
              <p:cNvPr id="272" name="Straight Connector 271">
                <a:extLst>
                  <a:ext uri="{FF2B5EF4-FFF2-40B4-BE49-F238E27FC236}">
                    <a16:creationId xmlns:a16="http://schemas.microsoft.com/office/drawing/2014/main" id="{60D10F26-CFF1-4F28-8976-81CB62BB5728}"/>
                  </a:ext>
                </a:extLst>
              </p:cNvPr>
              <p:cNvCxnSpPr/>
              <p:nvPr/>
            </p:nvCxnSpPr>
            <p:spPr>
              <a:xfrm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Straight Connector 272">
                <a:extLst>
                  <a:ext uri="{FF2B5EF4-FFF2-40B4-BE49-F238E27FC236}">
                    <a16:creationId xmlns:a16="http://schemas.microsoft.com/office/drawing/2014/main" id="{D61C2EE6-932B-478B-BF4B-98554149EF2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6" name="Group 155">
              <a:extLst>
                <a:ext uri="{FF2B5EF4-FFF2-40B4-BE49-F238E27FC236}">
                  <a16:creationId xmlns:a16="http://schemas.microsoft.com/office/drawing/2014/main" id="{CD8F560B-7BF0-4720-92CA-74A563F9F2E7}"/>
                </a:ext>
              </a:extLst>
            </p:cNvPr>
            <p:cNvGrpSpPr/>
            <p:nvPr/>
          </p:nvGrpSpPr>
          <p:grpSpPr>
            <a:xfrm>
              <a:off x="1427842" y="9147610"/>
              <a:ext cx="394636" cy="394636"/>
              <a:chOff x="3619099" y="2119162"/>
              <a:chExt cx="394636" cy="394636"/>
            </a:xfrm>
          </p:grpSpPr>
          <p:grpSp>
            <p:nvGrpSpPr>
              <p:cNvPr id="268" name="Group 267">
                <a:extLst>
                  <a:ext uri="{FF2B5EF4-FFF2-40B4-BE49-F238E27FC236}">
                    <a16:creationId xmlns:a16="http://schemas.microsoft.com/office/drawing/2014/main" id="{DB686095-3769-49C1-AC3C-4625A236BDB4}"/>
                  </a:ext>
                </a:extLst>
              </p:cNvPr>
              <p:cNvGrpSpPr/>
              <p:nvPr/>
            </p:nvGrpSpPr>
            <p:grpSpPr>
              <a:xfrm>
                <a:off x="3682467" y="2191352"/>
                <a:ext cx="250257" cy="250257"/>
                <a:chOff x="3619099" y="702644"/>
                <a:chExt cx="250257" cy="250257"/>
              </a:xfrm>
            </p:grpSpPr>
            <p:cxnSp>
              <p:nvCxnSpPr>
                <p:cNvPr id="270" name="Straight Connector 269">
                  <a:extLst>
                    <a:ext uri="{FF2B5EF4-FFF2-40B4-BE49-F238E27FC236}">
                      <a16:creationId xmlns:a16="http://schemas.microsoft.com/office/drawing/2014/main" id="{25B45BE1-44A0-4365-AD3C-2CEAB2C1B4D2}"/>
                    </a:ext>
                  </a:extLst>
                </p:cNvPr>
                <p:cNvCxnSpPr/>
                <p:nvPr/>
              </p:nvCxnSpPr>
              <p:spPr>
                <a:xfrm>
                  <a:off x="3619099" y="702644"/>
                  <a:ext cx="250257" cy="250257"/>
                </a:xfrm>
                <a:prstGeom prst="line">
                  <a:avLst/>
                </a:prstGeom>
                <a:ln w="762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1" name="Straight Connector 270">
                  <a:extLst>
                    <a:ext uri="{FF2B5EF4-FFF2-40B4-BE49-F238E27FC236}">
                      <a16:creationId xmlns:a16="http://schemas.microsoft.com/office/drawing/2014/main" id="{E5A5A6D2-AEC8-47C5-BF30-46CF3E25B5F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619099" y="702644"/>
                  <a:ext cx="250257" cy="250257"/>
                </a:xfrm>
                <a:prstGeom prst="line">
                  <a:avLst/>
                </a:prstGeom>
                <a:ln w="762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69" name="Oval 268">
                <a:extLst>
                  <a:ext uri="{FF2B5EF4-FFF2-40B4-BE49-F238E27FC236}">
                    <a16:creationId xmlns:a16="http://schemas.microsoft.com/office/drawing/2014/main" id="{F41F6E26-EAEB-4F0B-85DB-453649B3E962}"/>
                  </a:ext>
                </a:extLst>
              </p:cNvPr>
              <p:cNvSpPr/>
              <p:nvPr/>
            </p:nvSpPr>
            <p:spPr>
              <a:xfrm>
                <a:off x="3619099" y="2119162"/>
                <a:ext cx="394636" cy="394636"/>
              </a:xfrm>
              <a:prstGeom prst="ellipse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</p:grpSp>
        <p:cxnSp>
          <p:nvCxnSpPr>
            <p:cNvPr id="157" name="Straight Arrow Connector 156">
              <a:extLst>
                <a:ext uri="{FF2B5EF4-FFF2-40B4-BE49-F238E27FC236}">
                  <a16:creationId xmlns:a16="http://schemas.microsoft.com/office/drawing/2014/main" id="{E1C5FFFE-8ECF-41D8-980C-CBA5E332E73B}"/>
                </a:ext>
              </a:extLst>
            </p:cNvPr>
            <p:cNvCxnSpPr>
              <a:cxnSpLocks/>
              <a:stCxn id="158" idx="1"/>
              <a:endCxn id="269" idx="6"/>
            </p:cNvCxnSpPr>
            <p:nvPr/>
          </p:nvCxnSpPr>
          <p:spPr>
            <a:xfrm flipH="1" flipV="1">
              <a:off x="1822478" y="9344928"/>
              <a:ext cx="2553099" cy="1642032"/>
            </a:xfrm>
            <a:prstGeom prst="straightConnector1">
              <a:avLst/>
            </a:prstGeom>
            <a:ln w="76200">
              <a:solidFill>
                <a:srgbClr val="EF3B2C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71730389-BC81-4E85-BB1C-289CF5C5761C}"/>
                </a:ext>
              </a:extLst>
            </p:cNvPr>
            <p:cNvSpPr txBox="1"/>
            <p:nvPr/>
          </p:nvSpPr>
          <p:spPr>
            <a:xfrm>
              <a:off x="4375577" y="10396091"/>
              <a:ext cx="3670501" cy="11817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A" sz="3200" dirty="0"/>
                <a:t>Moyenne des modèles estimés</a:t>
              </a:r>
            </a:p>
          </p:txBody>
        </p: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CAE0F27E-6724-45AD-BA07-780E5507417B}"/>
                </a:ext>
              </a:extLst>
            </p:cNvPr>
            <p:cNvSpPr txBox="1"/>
            <p:nvPr/>
          </p:nvSpPr>
          <p:spPr>
            <a:xfrm>
              <a:off x="-4013200" y="7337459"/>
              <a:ext cx="4007875" cy="17219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A" sz="3200" dirty="0"/>
                <a:t>Le modèle estimé à partir de notre échantillon</a:t>
              </a:r>
            </a:p>
          </p:txBody>
        </p:sp>
        <p:cxnSp>
          <p:nvCxnSpPr>
            <p:cNvPr id="160" name="Straight Arrow Connector 159">
              <a:extLst>
                <a:ext uri="{FF2B5EF4-FFF2-40B4-BE49-F238E27FC236}">
                  <a16:creationId xmlns:a16="http://schemas.microsoft.com/office/drawing/2014/main" id="{1F1168C3-0F2F-484D-8CCC-FD13C3FE6D86}"/>
                </a:ext>
              </a:extLst>
            </p:cNvPr>
            <p:cNvCxnSpPr>
              <a:cxnSpLocks/>
            </p:cNvCxnSpPr>
            <p:nvPr/>
          </p:nvCxnSpPr>
          <p:spPr>
            <a:xfrm>
              <a:off x="-712709" y="8524289"/>
              <a:ext cx="1357335" cy="426518"/>
            </a:xfrm>
            <a:prstGeom prst="straightConnector1">
              <a:avLst/>
            </a:prstGeom>
            <a:ln w="76200">
              <a:solidFill>
                <a:srgbClr val="EF3B2C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E7851599-0075-423C-AFD2-FE2979485F96}"/>
                </a:ext>
              </a:extLst>
            </p:cNvPr>
            <p:cNvSpPr txBox="1"/>
            <p:nvPr/>
          </p:nvSpPr>
          <p:spPr>
            <a:xfrm>
              <a:off x="-6876447" y="9035939"/>
              <a:ext cx="543626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CA" sz="4800" b="1" dirty="0"/>
                <a:t>Variance élevée</a:t>
              </a:r>
            </a:p>
          </p:txBody>
        </p:sp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16BD27D7-9374-4BB2-B770-57DA48BF280B}"/>
                </a:ext>
              </a:extLst>
            </p:cNvPr>
            <p:cNvSpPr/>
            <p:nvPr/>
          </p:nvSpPr>
          <p:spPr>
            <a:xfrm>
              <a:off x="7931753" y="7128908"/>
              <a:ext cx="4572000" cy="4572000"/>
            </a:xfrm>
            <a:prstGeom prst="ellipse">
              <a:avLst/>
            </a:prstGeom>
            <a:solidFill>
              <a:srgbClr val="7030A0">
                <a:alpha val="5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99712AB3-DCC6-43CA-B589-D3B0996DF959}"/>
                </a:ext>
              </a:extLst>
            </p:cNvPr>
            <p:cNvSpPr/>
            <p:nvPr/>
          </p:nvSpPr>
          <p:spPr>
            <a:xfrm>
              <a:off x="8286283" y="7473814"/>
              <a:ext cx="3880585" cy="3880585"/>
            </a:xfrm>
            <a:prstGeom prst="ellipse">
              <a:avLst/>
            </a:prstGeom>
            <a:solidFill>
              <a:srgbClr val="C00000">
                <a:alpha val="5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38673116-3AEC-483D-8653-5EE84D31A50A}"/>
                </a:ext>
              </a:extLst>
            </p:cNvPr>
            <p:cNvSpPr/>
            <p:nvPr/>
          </p:nvSpPr>
          <p:spPr>
            <a:xfrm>
              <a:off x="8679314" y="7866846"/>
              <a:ext cx="3112169" cy="3112169"/>
            </a:xfrm>
            <a:prstGeom prst="ellipse">
              <a:avLst/>
            </a:prstGeom>
            <a:solidFill>
              <a:srgbClr val="FFC000">
                <a:alpha val="5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598AF086-528B-4920-94C8-D5AB70370168}"/>
                </a:ext>
              </a:extLst>
            </p:cNvPr>
            <p:cNvSpPr/>
            <p:nvPr/>
          </p:nvSpPr>
          <p:spPr>
            <a:xfrm>
              <a:off x="9072346" y="8231002"/>
              <a:ext cx="2372628" cy="2372628"/>
            </a:xfrm>
            <a:prstGeom prst="ellipse">
              <a:avLst/>
            </a:prstGeom>
            <a:solidFill>
              <a:srgbClr val="FFFF00">
                <a:alpha val="5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9D3E7079-7179-4679-B7D6-E1919BE9108A}"/>
                </a:ext>
              </a:extLst>
            </p:cNvPr>
            <p:cNvSpPr/>
            <p:nvPr/>
          </p:nvSpPr>
          <p:spPr>
            <a:xfrm>
              <a:off x="9455753" y="8630449"/>
              <a:ext cx="1594586" cy="1594586"/>
            </a:xfrm>
            <a:prstGeom prst="ellipse">
              <a:avLst/>
            </a:prstGeom>
            <a:solidFill>
              <a:srgbClr val="92D050">
                <a:alpha val="5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AFA5683B-E485-4518-8B05-F5F80169E3F2}"/>
                </a:ext>
              </a:extLst>
            </p:cNvPr>
            <p:cNvSpPr/>
            <p:nvPr/>
          </p:nvSpPr>
          <p:spPr>
            <a:xfrm>
              <a:off x="9860014" y="8979365"/>
              <a:ext cx="824564" cy="824564"/>
            </a:xfrm>
            <a:prstGeom prst="ellipse">
              <a:avLst/>
            </a:prstGeom>
            <a:solidFill>
              <a:srgbClr val="00B050">
                <a:alpha val="5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grpSp>
          <p:nvGrpSpPr>
            <p:cNvPr id="168" name="Group 167">
              <a:extLst>
                <a:ext uri="{FF2B5EF4-FFF2-40B4-BE49-F238E27FC236}">
                  <a16:creationId xmlns:a16="http://schemas.microsoft.com/office/drawing/2014/main" id="{1761657B-D8B4-43C7-BC8F-35AA07DA4DD5}"/>
                </a:ext>
              </a:extLst>
            </p:cNvPr>
            <p:cNvGrpSpPr/>
            <p:nvPr/>
          </p:nvGrpSpPr>
          <p:grpSpPr>
            <a:xfrm>
              <a:off x="9853769" y="8318347"/>
              <a:ext cx="250257" cy="250257"/>
              <a:chOff x="3619099" y="702644"/>
              <a:chExt cx="250257" cy="250257"/>
            </a:xfrm>
          </p:grpSpPr>
          <p:cxnSp>
            <p:nvCxnSpPr>
              <p:cNvPr id="266" name="Straight Connector 265">
                <a:extLst>
                  <a:ext uri="{FF2B5EF4-FFF2-40B4-BE49-F238E27FC236}">
                    <a16:creationId xmlns:a16="http://schemas.microsoft.com/office/drawing/2014/main" id="{C46EF53F-EA49-4C15-9BE9-5C5B0DAAA7B3}"/>
                  </a:ext>
                </a:extLst>
              </p:cNvPr>
              <p:cNvCxnSpPr/>
              <p:nvPr/>
            </p:nvCxnSpPr>
            <p:spPr>
              <a:xfrm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" name="Straight Connector 266">
                <a:extLst>
                  <a:ext uri="{FF2B5EF4-FFF2-40B4-BE49-F238E27FC236}">
                    <a16:creationId xmlns:a16="http://schemas.microsoft.com/office/drawing/2014/main" id="{D509B410-D3D9-4A87-BEFF-C81BDCC26BF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EA02043E-8458-4E13-A85C-70BBCEF8983E}"/>
                </a:ext>
              </a:extLst>
            </p:cNvPr>
            <p:cNvGrpSpPr/>
            <p:nvPr/>
          </p:nvGrpSpPr>
          <p:grpSpPr>
            <a:xfrm>
              <a:off x="8978672" y="8443476"/>
              <a:ext cx="250257" cy="250257"/>
              <a:chOff x="3619099" y="702644"/>
              <a:chExt cx="250257" cy="250257"/>
            </a:xfrm>
          </p:grpSpPr>
          <p:cxnSp>
            <p:nvCxnSpPr>
              <p:cNvPr id="264" name="Straight Connector 263">
                <a:extLst>
                  <a:ext uri="{FF2B5EF4-FFF2-40B4-BE49-F238E27FC236}">
                    <a16:creationId xmlns:a16="http://schemas.microsoft.com/office/drawing/2014/main" id="{F5B02060-957C-4DB5-B652-4E84C4DDBB54}"/>
                  </a:ext>
                </a:extLst>
              </p:cNvPr>
              <p:cNvCxnSpPr/>
              <p:nvPr/>
            </p:nvCxnSpPr>
            <p:spPr>
              <a:xfrm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Straight Connector 264">
                <a:extLst>
                  <a:ext uri="{FF2B5EF4-FFF2-40B4-BE49-F238E27FC236}">
                    <a16:creationId xmlns:a16="http://schemas.microsoft.com/office/drawing/2014/main" id="{CB5E4298-96E1-4612-8378-93DD02583EA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0" name="Group 169">
              <a:extLst>
                <a:ext uri="{FF2B5EF4-FFF2-40B4-BE49-F238E27FC236}">
                  <a16:creationId xmlns:a16="http://schemas.microsoft.com/office/drawing/2014/main" id="{CBA9D33B-5332-4A25-A196-C4B546058F58}"/>
                </a:ext>
              </a:extLst>
            </p:cNvPr>
            <p:cNvGrpSpPr/>
            <p:nvPr/>
          </p:nvGrpSpPr>
          <p:grpSpPr>
            <a:xfrm>
              <a:off x="8953806" y="7860345"/>
              <a:ext cx="250257" cy="250257"/>
              <a:chOff x="3619099" y="702644"/>
              <a:chExt cx="250257" cy="250257"/>
            </a:xfrm>
          </p:grpSpPr>
          <p:cxnSp>
            <p:nvCxnSpPr>
              <p:cNvPr id="262" name="Straight Connector 261">
                <a:extLst>
                  <a:ext uri="{FF2B5EF4-FFF2-40B4-BE49-F238E27FC236}">
                    <a16:creationId xmlns:a16="http://schemas.microsoft.com/office/drawing/2014/main" id="{5BBE4F62-2CD3-4F21-AC93-91C8E8E9C271}"/>
                  </a:ext>
                </a:extLst>
              </p:cNvPr>
              <p:cNvCxnSpPr/>
              <p:nvPr/>
            </p:nvCxnSpPr>
            <p:spPr>
              <a:xfrm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3" name="Straight Connector 262">
                <a:extLst>
                  <a:ext uri="{FF2B5EF4-FFF2-40B4-BE49-F238E27FC236}">
                    <a16:creationId xmlns:a16="http://schemas.microsoft.com/office/drawing/2014/main" id="{73BEE584-7459-4587-8DC5-8212884D05B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1" name="Group 170">
              <a:extLst>
                <a:ext uri="{FF2B5EF4-FFF2-40B4-BE49-F238E27FC236}">
                  <a16:creationId xmlns:a16="http://schemas.microsoft.com/office/drawing/2014/main" id="{78450111-753A-4C2D-95DA-8CC6207F1A0C}"/>
                </a:ext>
              </a:extLst>
            </p:cNvPr>
            <p:cNvGrpSpPr/>
            <p:nvPr/>
          </p:nvGrpSpPr>
          <p:grpSpPr>
            <a:xfrm>
              <a:off x="10295729" y="8855758"/>
              <a:ext cx="250257" cy="250257"/>
              <a:chOff x="3619099" y="702644"/>
              <a:chExt cx="250257" cy="250257"/>
            </a:xfrm>
          </p:grpSpPr>
          <p:cxnSp>
            <p:nvCxnSpPr>
              <p:cNvPr id="260" name="Straight Connector 259">
                <a:extLst>
                  <a:ext uri="{FF2B5EF4-FFF2-40B4-BE49-F238E27FC236}">
                    <a16:creationId xmlns:a16="http://schemas.microsoft.com/office/drawing/2014/main" id="{D26F09EF-8504-4BCA-A79B-49054F24887D}"/>
                  </a:ext>
                </a:extLst>
              </p:cNvPr>
              <p:cNvCxnSpPr/>
              <p:nvPr/>
            </p:nvCxnSpPr>
            <p:spPr>
              <a:xfrm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1" name="Straight Connector 260">
                <a:extLst>
                  <a:ext uri="{FF2B5EF4-FFF2-40B4-BE49-F238E27FC236}">
                    <a16:creationId xmlns:a16="http://schemas.microsoft.com/office/drawing/2014/main" id="{94187ED8-2379-43E8-9AD1-93ED263C683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2" name="Group 171">
              <a:extLst>
                <a:ext uri="{FF2B5EF4-FFF2-40B4-BE49-F238E27FC236}">
                  <a16:creationId xmlns:a16="http://schemas.microsoft.com/office/drawing/2014/main" id="{94384D6A-A7EA-4DB9-8107-B01240900BF4}"/>
                </a:ext>
              </a:extLst>
            </p:cNvPr>
            <p:cNvGrpSpPr/>
            <p:nvPr/>
          </p:nvGrpSpPr>
          <p:grpSpPr>
            <a:xfrm>
              <a:off x="9603512" y="9249592"/>
              <a:ext cx="250257" cy="250257"/>
              <a:chOff x="3619099" y="702644"/>
              <a:chExt cx="250257" cy="250257"/>
            </a:xfrm>
          </p:grpSpPr>
          <p:cxnSp>
            <p:nvCxnSpPr>
              <p:cNvPr id="258" name="Straight Connector 257">
                <a:extLst>
                  <a:ext uri="{FF2B5EF4-FFF2-40B4-BE49-F238E27FC236}">
                    <a16:creationId xmlns:a16="http://schemas.microsoft.com/office/drawing/2014/main" id="{141A8606-B744-4D18-B36D-25EB656993DD}"/>
                  </a:ext>
                </a:extLst>
              </p:cNvPr>
              <p:cNvCxnSpPr/>
              <p:nvPr/>
            </p:nvCxnSpPr>
            <p:spPr>
              <a:xfrm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Straight Connector 258">
                <a:extLst>
                  <a:ext uri="{FF2B5EF4-FFF2-40B4-BE49-F238E27FC236}">
                    <a16:creationId xmlns:a16="http://schemas.microsoft.com/office/drawing/2014/main" id="{70A683D9-03FF-45D9-90E5-F5AE2472BC1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3" name="Group 172">
              <a:extLst>
                <a:ext uri="{FF2B5EF4-FFF2-40B4-BE49-F238E27FC236}">
                  <a16:creationId xmlns:a16="http://schemas.microsoft.com/office/drawing/2014/main" id="{38BE39DB-7F6E-4116-99EA-8387AC951D5D}"/>
                </a:ext>
              </a:extLst>
            </p:cNvPr>
            <p:cNvGrpSpPr/>
            <p:nvPr/>
          </p:nvGrpSpPr>
          <p:grpSpPr>
            <a:xfrm>
              <a:off x="8828677" y="9124463"/>
              <a:ext cx="250257" cy="250257"/>
              <a:chOff x="3619099" y="702644"/>
              <a:chExt cx="250257" cy="250257"/>
            </a:xfrm>
          </p:grpSpPr>
          <p:cxnSp>
            <p:nvCxnSpPr>
              <p:cNvPr id="256" name="Straight Connector 255">
                <a:extLst>
                  <a:ext uri="{FF2B5EF4-FFF2-40B4-BE49-F238E27FC236}">
                    <a16:creationId xmlns:a16="http://schemas.microsoft.com/office/drawing/2014/main" id="{83EB2FD2-50A2-434A-BCFB-34652F8CD30A}"/>
                  </a:ext>
                </a:extLst>
              </p:cNvPr>
              <p:cNvCxnSpPr/>
              <p:nvPr/>
            </p:nvCxnSpPr>
            <p:spPr>
              <a:xfrm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" name="Straight Connector 256">
                <a:extLst>
                  <a:ext uri="{FF2B5EF4-FFF2-40B4-BE49-F238E27FC236}">
                    <a16:creationId xmlns:a16="http://schemas.microsoft.com/office/drawing/2014/main" id="{3CC772FB-2204-40B2-BB9F-62D90B5B313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4" name="Group 173">
              <a:extLst>
                <a:ext uri="{FF2B5EF4-FFF2-40B4-BE49-F238E27FC236}">
                  <a16:creationId xmlns:a16="http://schemas.microsoft.com/office/drawing/2014/main" id="{68136ED0-CC77-4AA0-BD1B-7BD31CA96632}"/>
                </a:ext>
              </a:extLst>
            </p:cNvPr>
            <p:cNvGrpSpPr/>
            <p:nvPr/>
          </p:nvGrpSpPr>
          <p:grpSpPr>
            <a:xfrm>
              <a:off x="8424417" y="8156322"/>
              <a:ext cx="250257" cy="250257"/>
              <a:chOff x="3619099" y="702644"/>
              <a:chExt cx="250257" cy="250257"/>
            </a:xfrm>
          </p:grpSpPr>
          <p:cxnSp>
            <p:nvCxnSpPr>
              <p:cNvPr id="254" name="Straight Connector 253">
                <a:extLst>
                  <a:ext uri="{FF2B5EF4-FFF2-40B4-BE49-F238E27FC236}">
                    <a16:creationId xmlns:a16="http://schemas.microsoft.com/office/drawing/2014/main" id="{BDD886F9-36C0-4556-9925-8101EA4932FF}"/>
                  </a:ext>
                </a:extLst>
              </p:cNvPr>
              <p:cNvCxnSpPr/>
              <p:nvPr/>
            </p:nvCxnSpPr>
            <p:spPr>
              <a:xfrm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Straight Connector 254">
                <a:extLst>
                  <a:ext uri="{FF2B5EF4-FFF2-40B4-BE49-F238E27FC236}">
                    <a16:creationId xmlns:a16="http://schemas.microsoft.com/office/drawing/2014/main" id="{807A3C05-4AD4-498D-B877-AB64250D370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5" name="Group 174">
              <a:extLst>
                <a:ext uri="{FF2B5EF4-FFF2-40B4-BE49-F238E27FC236}">
                  <a16:creationId xmlns:a16="http://schemas.microsoft.com/office/drawing/2014/main" id="{BBA54DCD-107E-4ED2-B310-5B4E81A13866}"/>
                </a:ext>
              </a:extLst>
            </p:cNvPr>
            <p:cNvGrpSpPr/>
            <p:nvPr/>
          </p:nvGrpSpPr>
          <p:grpSpPr>
            <a:xfrm>
              <a:off x="9656450" y="7614501"/>
              <a:ext cx="250257" cy="250257"/>
              <a:chOff x="3619099" y="702644"/>
              <a:chExt cx="250257" cy="250257"/>
            </a:xfrm>
          </p:grpSpPr>
          <p:cxnSp>
            <p:nvCxnSpPr>
              <p:cNvPr id="252" name="Straight Connector 251">
                <a:extLst>
                  <a:ext uri="{FF2B5EF4-FFF2-40B4-BE49-F238E27FC236}">
                    <a16:creationId xmlns:a16="http://schemas.microsoft.com/office/drawing/2014/main" id="{F4193343-D4FC-4E1F-9A7A-3D7528D20600}"/>
                  </a:ext>
                </a:extLst>
              </p:cNvPr>
              <p:cNvCxnSpPr/>
              <p:nvPr/>
            </p:nvCxnSpPr>
            <p:spPr>
              <a:xfrm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Straight Connector 252">
                <a:extLst>
                  <a:ext uri="{FF2B5EF4-FFF2-40B4-BE49-F238E27FC236}">
                    <a16:creationId xmlns:a16="http://schemas.microsoft.com/office/drawing/2014/main" id="{3675AF43-E51A-4739-AF66-D0BB02022EE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6" name="Group 175">
              <a:extLst>
                <a:ext uri="{FF2B5EF4-FFF2-40B4-BE49-F238E27FC236}">
                  <a16:creationId xmlns:a16="http://schemas.microsoft.com/office/drawing/2014/main" id="{C334F301-C778-4B19-ACB7-97E15B6E5634}"/>
                </a:ext>
              </a:extLst>
            </p:cNvPr>
            <p:cNvGrpSpPr/>
            <p:nvPr/>
          </p:nvGrpSpPr>
          <p:grpSpPr>
            <a:xfrm>
              <a:off x="9704577" y="8745868"/>
              <a:ext cx="250257" cy="250257"/>
              <a:chOff x="3619099" y="702644"/>
              <a:chExt cx="250257" cy="250257"/>
            </a:xfrm>
          </p:grpSpPr>
          <p:cxnSp>
            <p:nvCxnSpPr>
              <p:cNvPr id="250" name="Straight Connector 249">
                <a:extLst>
                  <a:ext uri="{FF2B5EF4-FFF2-40B4-BE49-F238E27FC236}">
                    <a16:creationId xmlns:a16="http://schemas.microsoft.com/office/drawing/2014/main" id="{9EDF571C-9C5B-4663-8BFB-4D2FFAB235AF}"/>
                  </a:ext>
                </a:extLst>
              </p:cNvPr>
              <p:cNvCxnSpPr/>
              <p:nvPr/>
            </p:nvCxnSpPr>
            <p:spPr>
              <a:xfrm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Straight Connector 250">
                <a:extLst>
                  <a:ext uri="{FF2B5EF4-FFF2-40B4-BE49-F238E27FC236}">
                    <a16:creationId xmlns:a16="http://schemas.microsoft.com/office/drawing/2014/main" id="{7BC9E626-3BAC-4035-B265-B62F66D4EE0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7" name="Group 176">
              <a:extLst>
                <a:ext uri="{FF2B5EF4-FFF2-40B4-BE49-F238E27FC236}">
                  <a16:creationId xmlns:a16="http://schemas.microsoft.com/office/drawing/2014/main" id="{F120EF7A-B84B-48E3-895C-C971E341A2B6}"/>
                </a:ext>
              </a:extLst>
            </p:cNvPr>
            <p:cNvGrpSpPr/>
            <p:nvPr/>
          </p:nvGrpSpPr>
          <p:grpSpPr>
            <a:xfrm>
              <a:off x="9116633" y="9579659"/>
              <a:ext cx="250257" cy="250257"/>
              <a:chOff x="3619099" y="702644"/>
              <a:chExt cx="250257" cy="250257"/>
            </a:xfrm>
          </p:grpSpPr>
          <p:cxnSp>
            <p:nvCxnSpPr>
              <p:cNvPr id="248" name="Straight Connector 247">
                <a:extLst>
                  <a:ext uri="{FF2B5EF4-FFF2-40B4-BE49-F238E27FC236}">
                    <a16:creationId xmlns:a16="http://schemas.microsoft.com/office/drawing/2014/main" id="{57E2CA2B-F693-406F-9EF5-106E5DF95920}"/>
                  </a:ext>
                </a:extLst>
              </p:cNvPr>
              <p:cNvCxnSpPr/>
              <p:nvPr/>
            </p:nvCxnSpPr>
            <p:spPr>
              <a:xfrm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Straight Connector 248">
                <a:extLst>
                  <a:ext uri="{FF2B5EF4-FFF2-40B4-BE49-F238E27FC236}">
                    <a16:creationId xmlns:a16="http://schemas.microsoft.com/office/drawing/2014/main" id="{4BC4269A-767E-448B-B589-8C233DA2EB2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8" name="Group 177">
              <a:extLst>
                <a:ext uri="{FF2B5EF4-FFF2-40B4-BE49-F238E27FC236}">
                  <a16:creationId xmlns:a16="http://schemas.microsoft.com/office/drawing/2014/main" id="{2C9D2F63-24F9-4C1A-8A76-DC4049C9583A}"/>
                </a:ext>
              </a:extLst>
            </p:cNvPr>
            <p:cNvGrpSpPr/>
            <p:nvPr/>
          </p:nvGrpSpPr>
          <p:grpSpPr>
            <a:xfrm>
              <a:off x="8453293" y="8825679"/>
              <a:ext cx="250257" cy="250257"/>
              <a:chOff x="3619099" y="702644"/>
              <a:chExt cx="250257" cy="250257"/>
            </a:xfrm>
          </p:grpSpPr>
          <p:cxnSp>
            <p:nvCxnSpPr>
              <p:cNvPr id="246" name="Straight Connector 245">
                <a:extLst>
                  <a:ext uri="{FF2B5EF4-FFF2-40B4-BE49-F238E27FC236}">
                    <a16:creationId xmlns:a16="http://schemas.microsoft.com/office/drawing/2014/main" id="{73CCB6AA-49B1-4245-A7AD-A87AC784B901}"/>
                  </a:ext>
                </a:extLst>
              </p:cNvPr>
              <p:cNvCxnSpPr/>
              <p:nvPr/>
            </p:nvCxnSpPr>
            <p:spPr>
              <a:xfrm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Straight Connector 246">
                <a:extLst>
                  <a:ext uri="{FF2B5EF4-FFF2-40B4-BE49-F238E27FC236}">
                    <a16:creationId xmlns:a16="http://schemas.microsoft.com/office/drawing/2014/main" id="{06311183-F911-4103-A157-AFC932DFC2A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9" name="Group 178">
              <a:extLst>
                <a:ext uri="{FF2B5EF4-FFF2-40B4-BE49-F238E27FC236}">
                  <a16:creationId xmlns:a16="http://schemas.microsoft.com/office/drawing/2014/main" id="{5E2AB917-D2BC-4345-82C2-10299BDB4C50}"/>
                </a:ext>
              </a:extLst>
            </p:cNvPr>
            <p:cNvGrpSpPr/>
            <p:nvPr/>
          </p:nvGrpSpPr>
          <p:grpSpPr>
            <a:xfrm>
              <a:off x="10423264" y="8318346"/>
              <a:ext cx="250257" cy="250257"/>
              <a:chOff x="3619099" y="702644"/>
              <a:chExt cx="250257" cy="250257"/>
            </a:xfrm>
          </p:grpSpPr>
          <p:cxnSp>
            <p:nvCxnSpPr>
              <p:cNvPr id="244" name="Straight Connector 243">
                <a:extLst>
                  <a:ext uri="{FF2B5EF4-FFF2-40B4-BE49-F238E27FC236}">
                    <a16:creationId xmlns:a16="http://schemas.microsoft.com/office/drawing/2014/main" id="{BC93BDDE-B0EE-4F10-9404-F08D61F5D601}"/>
                  </a:ext>
                </a:extLst>
              </p:cNvPr>
              <p:cNvCxnSpPr/>
              <p:nvPr/>
            </p:nvCxnSpPr>
            <p:spPr>
              <a:xfrm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Straight Connector 244">
                <a:extLst>
                  <a:ext uri="{FF2B5EF4-FFF2-40B4-BE49-F238E27FC236}">
                    <a16:creationId xmlns:a16="http://schemas.microsoft.com/office/drawing/2014/main" id="{233567EC-64B7-43CC-AA83-94CF8A4495A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0" name="Group 179">
              <a:extLst>
                <a:ext uri="{FF2B5EF4-FFF2-40B4-BE49-F238E27FC236}">
                  <a16:creationId xmlns:a16="http://schemas.microsoft.com/office/drawing/2014/main" id="{89B9F690-BB12-438D-9A07-24E697C897E2}"/>
                </a:ext>
              </a:extLst>
            </p:cNvPr>
            <p:cNvGrpSpPr/>
            <p:nvPr/>
          </p:nvGrpSpPr>
          <p:grpSpPr>
            <a:xfrm>
              <a:off x="10045472" y="9490225"/>
              <a:ext cx="250257" cy="250257"/>
              <a:chOff x="3619099" y="702644"/>
              <a:chExt cx="250257" cy="250257"/>
            </a:xfrm>
          </p:grpSpPr>
          <p:cxnSp>
            <p:nvCxnSpPr>
              <p:cNvPr id="242" name="Straight Connector 241">
                <a:extLst>
                  <a:ext uri="{FF2B5EF4-FFF2-40B4-BE49-F238E27FC236}">
                    <a16:creationId xmlns:a16="http://schemas.microsoft.com/office/drawing/2014/main" id="{EBE9AF17-F826-47F3-B3E6-42FB94616BDC}"/>
                  </a:ext>
                </a:extLst>
              </p:cNvPr>
              <p:cNvCxnSpPr/>
              <p:nvPr/>
            </p:nvCxnSpPr>
            <p:spPr>
              <a:xfrm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Straight Connector 242">
                <a:extLst>
                  <a:ext uri="{FF2B5EF4-FFF2-40B4-BE49-F238E27FC236}">
                    <a16:creationId xmlns:a16="http://schemas.microsoft.com/office/drawing/2014/main" id="{FBB4586B-86BA-4D25-8851-55CA6650D2A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1" name="Group 180">
              <a:extLst>
                <a:ext uri="{FF2B5EF4-FFF2-40B4-BE49-F238E27FC236}">
                  <a16:creationId xmlns:a16="http://schemas.microsoft.com/office/drawing/2014/main" id="{3843C34B-DA26-4452-8C12-3AF41CFA4916}"/>
                </a:ext>
              </a:extLst>
            </p:cNvPr>
            <p:cNvGrpSpPr/>
            <p:nvPr/>
          </p:nvGrpSpPr>
          <p:grpSpPr>
            <a:xfrm>
              <a:off x="9294702" y="8504435"/>
              <a:ext cx="394636" cy="394636"/>
              <a:chOff x="3619099" y="2119162"/>
              <a:chExt cx="394636" cy="394636"/>
            </a:xfrm>
          </p:grpSpPr>
          <p:grpSp>
            <p:nvGrpSpPr>
              <p:cNvPr id="238" name="Group 237">
                <a:extLst>
                  <a:ext uri="{FF2B5EF4-FFF2-40B4-BE49-F238E27FC236}">
                    <a16:creationId xmlns:a16="http://schemas.microsoft.com/office/drawing/2014/main" id="{7225338B-CB3B-4FDD-9353-6D0287C1AF21}"/>
                  </a:ext>
                </a:extLst>
              </p:cNvPr>
              <p:cNvGrpSpPr/>
              <p:nvPr/>
            </p:nvGrpSpPr>
            <p:grpSpPr>
              <a:xfrm>
                <a:off x="3682467" y="2191352"/>
                <a:ext cx="250257" cy="250257"/>
                <a:chOff x="3619099" y="702644"/>
                <a:chExt cx="250257" cy="250257"/>
              </a:xfrm>
            </p:grpSpPr>
            <p:cxnSp>
              <p:nvCxnSpPr>
                <p:cNvPr id="240" name="Straight Connector 239">
                  <a:extLst>
                    <a:ext uri="{FF2B5EF4-FFF2-40B4-BE49-F238E27FC236}">
                      <a16:creationId xmlns:a16="http://schemas.microsoft.com/office/drawing/2014/main" id="{AC228484-0C0D-4E94-8B01-44221C1B781F}"/>
                    </a:ext>
                  </a:extLst>
                </p:cNvPr>
                <p:cNvCxnSpPr/>
                <p:nvPr/>
              </p:nvCxnSpPr>
              <p:spPr>
                <a:xfrm>
                  <a:off x="3619099" y="702644"/>
                  <a:ext cx="250257" cy="250257"/>
                </a:xfrm>
                <a:prstGeom prst="line">
                  <a:avLst/>
                </a:prstGeom>
                <a:ln w="762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1" name="Straight Connector 240">
                  <a:extLst>
                    <a:ext uri="{FF2B5EF4-FFF2-40B4-BE49-F238E27FC236}">
                      <a16:creationId xmlns:a16="http://schemas.microsoft.com/office/drawing/2014/main" id="{3B95C62A-9AA3-41D8-962C-9FEE3909395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619099" y="702644"/>
                  <a:ext cx="250257" cy="250257"/>
                </a:xfrm>
                <a:prstGeom prst="line">
                  <a:avLst/>
                </a:prstGeom>
                <a:ln w="762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39" name="Oval 238">
                <a:extLst>
                  <a:ext uri="{FF2B5EF4-FFF2-40B4-BE49-F238E27FC236}">
                    <a16:creationId xmlns:a16="http://schemas.microsoft.com/office/drawing/2014/main" id="{2EF51EA7-C0C1-4858-9F40-B21C6A9AC4DD}"/>
                  </a:ext>
                </a:extLst>
              </p:cNvPr>
              <p:cNvSpPr/>
              <p:nvPr/>
            </p:nvSpPr>
            <p:spPr>
              <a:xfrm>
                <a:off x="3619099" y="2119162"/>
                <a:ext cx="394636" cy="394636"/>
              </a:xfrm>
              <a:prstGeom prst="ellipse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</p:grpSp>
        <p:cxnSp>
          <p:nvCxnSpPr>
            <p:cNvPr id="182" name="Straight Arrow Connector 181">
              <a:extLst>
                <a:ext uri="{FF2B5EF4-FFF2-40B4-BE49-F238E27FC236}">
                  <a16:creationId xmlns:a16="http://schemas.microsoft.com/office/drawing/2014/main" id="{BE44BFE8-AB71-40D4-80AA-0E24B6E0229D}"/>
                </a:ext>
              </a:extLst>
            </p:cNvPr>
            <p:cNvCxnSpPr>
              <a:cxnSpLocks/>
              <a:stCxn id="183" idx="1"/>
              <a:endCxn id="239" idx="5"/>
            </p:cNvCxnSpPr>
            <p:nvPr/>
          </p:nvCxnSpPr>
          <p:spPr>
            <a:xfrm flipH="1" flipV="1">
              <a:off x="9631544" y="8841277"/>
              <a:ext cx="3065448" cy="2226220"/>
            </a:xfrm>
            <a:prstGeom prst="straightConnector1">
              <a:avLst/>
            </a:prstGeom>
            <a:ln w="76200">
              <a:solidFill>
                <a:srgbClr val="EF3B2C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id="{5CE2FEC9-E1F4-4698-8002-44BD0DD382CC}"/>
                </a:ext>
              </a:extLst>
            </p:cNvPr>
            <p:cNvSpPr txBox="1"/>
            <p:nvPr/>
          </p:nvSpPr>
          <p:spPr>
            <a:xfrm>
              <a:off x="12696992" y="10476628"/>
              <a:ext cx="3670501" cy="11817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A" sz="3200" dirty="0"/>
                <a:t>Moyenne des modèles estimés</a:t>
              </a:r>
            </a:p>
          </p:txBody>
        </p:sp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473137BF-1565-4F4B-98A3-F374CD235251}"/>
                </a:ext>
              </a:extLst>
            </p:cNvPr>
            <p:cNvSpPr txBox="1"/>
            <p:nvPr/>
          </p:nvSpPr>
          <p:spPr>
            <a:xfrm>
              <a:off x="4383205" y="6788093"/>
              <a:ext cx="3979534" cy="17219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A" sz="3200" dirty="0"/>
                <a:t>Le modèle estimé à partir de notre échantillon</a:t>
              </a:r>
            </a:p>
          </p:txBody>
        </p:sp>
        <p:cxnSp>
          <p:nvCxnSpPr>
            <p:cNvPr id="185" name="Straight Arrow Connector 184">
              <a:extLst>
                <a:ext uri="{FF2B5EF4-FFF2-40B4-BE49-F238E27FC236}">
                  <a16:creationId xmlns:a16="http://schemas.microsoft.com/office/drawing/2014/main" id="{BA40650C-E574-4FDF-B6FC-9A0CB4C9B6D6}"/>
                </a:ext>
              </a:extLst>
            </p:cNvPr>
            <p:cNvCxnSpPr>
              <a:cxnSpLocks/>
            </p:cNvCxnSpPr>
            <p:nvPr/>
          </p:nvCxnSpPr>
          <p:spPr>
            <a:xfrm>
              <a:off x="7566271" y="7961394"/>
              <a:ext cx="745212" cy="256416"/>
            </a:xfrm>
            <a:prstGeom prst="straightConnector1">
              <a:avLst/>
            </a:prstGeom>
            <a:ln w="76200">
              <a:solidFill>
                <a:srgbClr val="EF3B2C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86" name="TextBox 185">
              <a:extLst>
                <a:ext uri="{FF2B5EF4-FFF2-40B4-BE49-F238E27FC236}">
                  <a16:creationId xmlns:a16="http://schemas.microsoft.com/office/drawing/2014/main" id="{2786D909-B0F1-48C7-BC23-5D079F5C2A10}"/>
                </a:ext>
              </a:extLst>
            </p:cNvPr>
            <p:cNvSpPr txBox="1"/>
            <p:nvPr/>
          </p:nvSpPr>
          <p:spPr>
            <a:xfrm>
              <a:off x="-6876447" y="3203992"/>
              <a:ext cx="543626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CA" sz="4800" b="1" dirty="0"/>
                <a:t>Variance faible</a:t>
              </a:r>
            </a:p>
          </p:txBody>
        </p: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4B3882DC-4CC1-4083-AB98-BC17AB705C67}"/>
                </a:ext>
              </a:extLst>
            </p:cNvPr>
            <p:cNvSpPr txBox="1"/>
            <p:nvPr/>
          </p:nvSpPr>
          <p:spPr>
            <a:xfrm>
              <a:off x="-881580" y="-1063763"/>
              <a:ext cx="543626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CA" sz="4800" b="1" dirty="0"/>
                <a:t>Biais faible</a:t>
              </a:r>
            </a:p>
          </p:txBody>
        </p:sp>
        <p:sp>
          <p:nvSpPr>
            <p:cNvPr id="188" name="TextBox 187">
              <a:extLst>
                <a:ext uri="{FF2B5EF4-FFF2-40B4-BE49-F238E27FC236}">
                  <a16:creationId xmlns:a16="http://schemas.microsoft.com/office/drawing/2014/main" id="{A9B378A2-A674-48C2-9321-E4DA4FAAF169}"/>
                </a:ext>
              </a:extLst>
            </p:cNvPr>
            <p:cNvSpPr txBox="1"/>
            <p:nvPr/>
          </p:nvSpPr>
          <p:spPr>
            <a:xfrm>
              <a:off x="7554162" y="-1063763"/>
              <a:ext cx="543626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CA" sz="4800" b="1" dirty="0"/>
                <a:t>Biais élevé</a:t>
              </a:r>
            </a:p>
          </p:txBody>
        </p:sp>
        <p:grpSp>
          <p:nvGrpSpPr>
            <p:cNvPr id="189" name="Group 188">
              <a:extLst>
                <a:ext uri="{FF2B5EF4-FFF2-40B4-BE49-F238E27FC236}">
                  <a16:creationId xmlns:a16="http://schemas.microsoft.com/office/drawing/2014/main" id="{683F70BD-9F01-465A-93F8-CEB30241B047}"/>
                </a:ext>
              </a:extLst>
            </p:cNvPr>
            <p:cNvGrpSpPr/>
            <p:nvPr/>
          </p:nvGrpSpPr>
          <p:grpSpPr>
            <a:xfrm>
              <a:off x="1424271" y="3409414"/>
              <a:ext cx="394636" cy="394636"/>
              <a:chOff x="3619099" y="2119162"/>
              <a:chExt cx="394636" cy="394636"/>
            </a:xfrm>
          </p:grpSpPr>
          <p:grpSp>
            <p:nvGrpSpPr>
              <p:cNvPr id="234" name="Group 233">
                <a:extLst>
                  <a:ext uri="{FF2B5EF4-FFF2-40B4-BE49-F238E27FC236}">
                    <a16:creationId xmlns:a16="http://schemas.microsoft.com/office/drawing/2014/main" id="{20E82E19-475A-482C-B157-694BBFF1E9FA}"/>
                  </a:ext>
                </a:extLst>
              </p:cNvPr>
              <p:cNvGrpSpPr/>
              <p:nvPr/>
            </p:nvGrpSpPr>
            <p:grpSpPr>
              <a:xfrm>
                <a:off x="3682467" y="2191352"/>
                <a:ext cx="250257" cy="250257"/>
                <a:chOff x="3619099" y="702644"/>
                <a:chExt cx="250257" cy="250257"/>
              </a:xfrm>
            </p:grpSpPr>
            <p:cxnSp>
              <p:nvCxnSpPr>
                <p:cNvPr id="236" name="Straight Connector 235">
                  <a:extLst>
                    <a:ext uri="{FF2B5EF4-FFF2-40B4-BE49-F238E27FC236}">
                      <a16:creationId xmlns:a16="http://schemas.microsoft.com/office/drawing/2014/main" id="{EA9A6D07-D44A-424B-B1E1-7CFB141776CC}"/>
                    </a:ext>
                  </a:extLst>
                </p:cNvPr>
                <p:cNvCxnSpPr/>
                <p:nvPr/>
              </p:nvCxnSpPr>
              <p:spPr>
                <a:xfrm>
                  <a:off x="3619099" y="702644"/>
                  <a:ext cx="250257" cy="250257"/>
                </a:xfrm>
                <a:prstGeom prst="line">
                  <a:avLst/>
                </a:prstGeom>
                <a:ln w="762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7" name="Straight Connector 236">
                  <a:extLst>
                    <a:ext uri="{FF2B5EF4-FFF2-40B4-BE49-F238E27FC236}">
                      <a16:creationId xmlns:a16="http://schemas.microsoft.com/office/drawing/2014/main" id="{9AC0F0B7-F317-496C-9D3E-B9C1A4014F9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619099" y="702644"/>
                  <a:ext cx="250257" cy="250257"/>
                </a:xfrm>
                <a:prstGeom prst="line">
                  <a:avLst/>
                </a:prstGeom>
                <a:ln w="762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35" name="Oval 234">
                <a:extLst>
                  <a:ext uri="{FF2B5EF4-FFF2-40B4-BE49-F238E27FC236}">
                    <a16:creationId xmlns:a16="http://schemas.microsoft.com/office/drawing/2014/main" id="{63EF54F4-A470-4609-BDD4-4222FA69EF23}"/>
                  </a:ext>
                </a:extLst>
              </p:cNvPr>
              <p:cNvSpPr/>
              <p:nvPr/>
            </p:nvSpPr>
            <p:spPr>
              <a:xfrm>
                <a:off x="3619099" y="2119162"/>
                <a:ext cx="394636" cy="394636"/>
              </a:xfrm>
              <a:prstGeom prst="ellipse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</p:grpSp>
        <p:grpSp>
          <p:nvGrpSpPr>
            <p:cNvPr id="190" name="Group 189">
              <a:extLst>
                <a:ext uri="{FF2B5EF4-FFF2-40B4-BE49-F238E27FC236}">
                  <a16:creationId xmlns:a16="http://schemas.microsoft.com/office/drawing/2014/main" id="{8A831D8D-595F-4183-9118-876482198FEA}"/>
                </a:ext>
              </a:extLst>
            </p:cNvPr>
            <p:cNvGrpSpPr/>
            <p:nvPr/>
          </p:nvGrpSpPr>
          <p:grpSpPr>
            <a:xfrm>
              <a:off x="9603766" y="1901758"/>
              <a:ext cx="250257" cy="250257"/>
              <a:chOff x="3619099" y="702644"/>
              <a:chExt cx="250257" cy="250257"/>
            </a:xfrm>
          </p:grpSpPr>
          <p:cxnSp>
            <p:nvCxnSpPr>
              <p:cNvPr id="232" name="Straight Connector 231">
                <a:extLst>
                  <a:ext uri="{FF2B5EF4-FFF2-40B4-BE49-F238E27FC236}">
                    <a16:creationId xmlns:a16="http://schemas.microsoft.com/office/drawing/2014/main" id="{119C5550-F861-4380-90FB-FAB1598A0B55}"/>
                  </a:ext>
                </a:extLst>
              </p:cNvPr>
              <p:cNvCxnSpPr/>
              <p:nvPr/>
            </p:nvCxnSpPr>
            <p:spPr>
              <a:xfrm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Straight Connector 232">
                <a:extLst>
                  <a:ext uri="{FF2B5EF4-FFF2-40B4-BE49-F238E27FC236}">
                    <a16:creationId xmlns:a16="http://schemas.microsoft.com/office/drawing/2014/main" id="{89C07CF5-554D-42FD-866A-9D97777751B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1" name="Group 190">
              <a:extLst>
                <a:ext uri="{FF2B5EF4-FFF2-40B4-BE49-F238E27FC236}">
                  <a16:creationId xmlns:a16="http://schemas.microsoft.com/office/drawing/2014/main" id="{78E9B0DE-DB19-40A7-82CE-E49789986819}"/>
                </a:ext>
              </a:extLst>
            </p:cNvPr>
            <p:cNvGrpSpPr/>
            <p:nvPr/>
          </p:nvGrpSpPr>
          <p:grpSpPr>
            <a:xfrm>
              <a:off x="8728669" y="2026887"/>
              <a:ext cx="250257" cy="250257"/>
              <a:chOff x="3619099" y="702644"/>
              <a:chExt cx="250257" cy="250257"/>
            </a:xfrm>
          </p:grpSpPr>
          <p:cxnSp>
            <p:nvCxnSpPr>
              <p:cNvPr id="230" name="Straight Connector 229">
                <a:extLst>
                  <a:ext uri="{FF2B5EF4-FFF2-40B4-BE49-F238E27FC236}">
                    <a16:creationId xmlns:a16="http://schemas.microsoft.com/office/drawing/2014/main" id="{79984544-53C4-49E5-BB4A-4C3DB1764095}"/>
                  </a:ext>
                </a:extLst>
              </p:cNvPr>
              <p:cNvCxnSpPr/>
              <p:nvPr/>
            </p:nvCxnSpPr>
            <p:spPr>
              <a:xfrm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Straight Connector 230">
                <a:extLst>
                  <a:ext uri="{FF2B5EF4-FFF2-40B4-BE49-F238E27FC236}">
                    <a16:creationId xmlns:a16="http://schemas.microsoft.com/office/drawing/2014/main" id="{5BF7D35D-175D-405B-8343-BD524830518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2" name="Group 191">
              <a:extLst>
                <a:ext uri="{FF2B5EF4-FFF2-40B4-BE49-F238E27FC236}">
                  <a16:creationId xmlns:a16="http://schemas.microsoft.com/office/drawing/2014/main" id="{7A755134-A54B-45E7-B334-298DCA730C8F}"/>
                </a:ext>
              </a:extLst>
            </p:cNvPr>
            <p:cNvGrpSpPr/>
            <p:nvPr/>
          </p:nvGrpSpPr>
          <p:grpSpPr>
            <a:xfrm>
              <a:off x="8937617" y="1754972"/>
              <a:ext cx="250257" cy="250257"/>
              <a:chOff x="3619099" y="702644"/>
              <a:chExt cx="250257" cy="250257"/>
            </a:xfrm>
          </p:grpSpPr>
          <p:cxnSp>
            <p:nvCxnSpPr>
              <p:cNvPr id="228" name="Straight Connector 227">
                <a:extLst>
                  <a:ext uri="{FF2B5EF4-FFF2-40B4-BE49-F238E27FC236}">
                    <a16:creationId xmlns:a16="http://schemas.microsoft.com/office/drawing/2014/main" id="{1E23834B-298F-413D-A0F4-52B7BDC6DC5E}"/>
                  </a:ext>
                </a:extLst>
              </p:cNvPr>
              <p:cNvCxnSpPr/>
              <p:nvPr/>
            </p:nvCxnSpPr>
            <p:spPr>
              <a:xfrm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Straight Connector 228">
                <a:extLst>
                  <a:ext uri="{FF2B5EF4-FFF2-40B4-BE49-F238E27FC236}">
                    <a16:creationId xmlns:a16="http://schemas.microsoft.com/office/drawing/2014/main" id="{08AE97DE-27DC-4F07-9CDC-3F09398EFB9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3" name="Group 192">
              <a:extLst>
                <a:ext uri="{FF2B5EF4-FFF2-40B4-BE49-F238E27FC236}">
                  <a16:creationId xmlns:a16="http://schemas.microsoft.com/office/drawing/2014/main" id="{7B8CD678-3664-4F34-B18C-9C2AD5589BD9}"/>
                </a:ext>
              </a:extLst>
            </p:cNvPr>
            <p:cNvGrpSpPr/>
            <p:nvPr/>
          </p:nvGrpSpPr>
          <p:grpSpPr>
            <a:xfrm>
              <a:off x="9793694" y="2186807"/>
              <a:ext cx="250257" cy="250257"/>
              <a:chOff x="3619099" y="702644"/>
              <a:chExt cx="250257" cy="250257"/>
            </a:xfrm>
          </p:grpSpPr>
          <p:cxnSp>
            <p:nvCxnSpPr>
              <p:cNvPr id="226" name="Straight Connector 225">
                <a:extLst>
                  <a:ext uri="{FF2B5EF4-FFF2-40B4-BE49-F238E27FC236}">
                    <a16:creationId xmlns:a16="http://schemas.microsoft.com/office/drawing/2014/main" id="{22FE506E-2237-47F9-AF11-FEE34A56D306}"/>
                  </a:ext>
                </a:extLst>
              </p:cNvPr>
              <p:cNvCxnSpPr/>
              <p:nvPr/>
            </p:nvCxnSpPr>
            <p:spPr>
              <a:xfrm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Straight Connector 226">
                <a:extLst>
                  <a:ext uri="{FF2B5EF4-FFF2-40B4-BE49-F238E27FC236}">
                    <a16:creationId xmlns:a16="http://schemas.microsoft.com/office/drawing/2014/main" id="{B025267E-93C4-4FF7-A076-19C8CD1EDAC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4" name="Group 193">
              <a:extLst>
                <a:ext uri="{FF2B5EF4-FFF2-40B4-BE49-F238E27FC236}">
                  <a16:creationId xmlns:a16="http://schemas.microsoft.com/office/drawing/2014/main" id="{6AAC8FA7-A0DB-47D9-AC14-7D95C4ED24B6}"/>
                </a:ext>
              </a:extLst>
            </p:cNvPr>
            <p:cNvGrpSpPr/>
            <p:nvPr/>
          </p:nvGrpSpPr>
          <p:grpSpPr>
            <a:xfrm>
              <a:off x="9353509" y="2833003"/>
              <a:ext cx="250257" cy="250257"/>
              <a:chOff x="3619099" y="702644"/>
              <a:chExt cx="250257" cy="250257"/>
            </a:xfrm>
          </p:grpSpPr>
          <p:cxnSp>
            <p:nvCxnSpPr>
              <p:cNvPr id="224" name="Straight Connector 223">
                <a:extLst>
                  <a:ext uri="{FF2B5EF4-FFF2-40B4-BE49-F238E27FC236}">
                    <a16:creationId xmlns:a16="http://schemas.microsoft.com/office/drawing/2014/main" id="{4B4CD777-EE41-411B-8DB2-6544F63D00E5}"/>
                  </a:ext>
                </a:extLst>
              </p:cNvPr>
              <p:cNvCxnSpPr/>
              <p:nvPr/>
            </p:nvCxnSpPr>
            <p:spPr>
              <a:xfrm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Straight Connector 224">
                <a:extLst>
                  <a:ext uri="{FF2B5EF4-FFF2-40B4-BE49-F238E27FC236}">
                    <a16:creationId xmlns:a16="http://schemas.microsoft.com/office/drawing/2014/main" id="{E9D12F49-EA37-42B1-BCC2-E718615B8EE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5" name="Group 194">
              <a:extLst>
                <a:ext uri="{FF2B5EF4-FFF2-40B4-BE49-F238E27FC236}">
                  <a16:creationId xmlns:a16="http://schemas.microsoft.com/office/drawing/2014/main" id="{DEE9BE5E-9489-4AED-89F7-E53E5E83CEB7}"/>
                </a:ext>
              </a:extLst>
            </p:cNvPr>
            <p:cNvGrpSpPr/>
            <p:nvPr/>
          </p:nvGrpSpPr>
          <p:grpSpPr>
            <a:xfrm>
              <a:off x="8734685" y="2533817"/>
              <a:ext cx="250257" cy="250257"/>
              <a:chOff x="3619099" y="702644"/>
              <a:chExt cx="250257" cy="250257"/>
            </a:xfrm>
          </p:grpSpPr>
          <p:cxnSp>
            <p:nvCxnSpPr>
              <p:cNvPr id="222" name="Straight Connector 221">
                <a:extLst>
                  <a:ext uri="{FF2B5EF4-FFF2-40B4-BE49-F238E27FC236}">
                    <a16:creationId xmlns:a16="http://schemas.microsoft.com/office/drawing/2014/main" id="{D1131D24-50A1-43A7-B958-6A9772896AEA}"/>
                  </a:ext>
                </a:extLst>
              </p:cNvPr>
              <p:cNvCxnSpPr/>
              <p:nvPr/>
            </p:nvCxnSpPr>
            <p:spPr>
              <a:xfrm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Straight Connector 222">
                <a:extLst>
                  <a:ext uri="{FF2B5EF4-FFF2-40B4-BE49-F238E27FC236}">
                    <a16:creationId xmlns:a16="http://schemas.microsoft.com/office/drawing/2014/main" id="{1B2C0D27-057F-4ADF-AB5E-77191E86DE6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6" name="Group 195">
              <a:extLst>
                <a:ext uri="{FF2B5EF4-FFF2-40B4-BE49-F238E27FC236}">
                  <a16:creationId xmlns:a16="http://schemas.microsoft.com/office/drawing/2014/main" id="{1FD89F6A-3EB9-4A8F-8E33-37E31BB33B75}"/>
                </a:ext>
              </a:extLst>
            </p:cNvPr>
            <p:cNvGrpSpPr/>
            <p:nvPr/>
          </p:nvGrpSpPr>
          <p:grpSpPr>
            <a:xfrm>
              <a:off x="8522724" y="2166577"/>
              <a:ext cx="250257" cy="250257"/>
              <a:chOff x="3619099" y="702644"/>
              <a:chExt cx="250257" cy="250257"/>
            </a:xfrm>
          </p:grpSpPr>
          <p:cxnSp>
            <p:nvCxnSpPr>
              <p:cNvPr id="220" name="Straight Connector 219">
                <a:extLst>
                  <a:ext uri="{FF2B5EF4-FFF2-40B4-BE49-F238E27FC236}">
                    <a16:creationId xmlns:a16="http://schemas.microsoft.com/office/drawing/2014/main" id="{FB285F3E-587E-4115-AF7B-1FAF0F59AA03}"/>
                  </a:ext>
                </a:extLst>
              </p:cNvPr>
              <p:cNvCxnSpPr/>
              <p:nvPr/>
            </p:nvCxnSpPr>
            <p:spPr>
              <a:xfrm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Straight Connector 220">
                <a:extLst>
                  <a:ext uri="{FF2B5EF4-FFF2-40B4-BE49-F238E27FC236}">
                    <a16:creationId xmlns:a16="http://schemas.microsoft.com/office/drawing/2014/main" id="{DFA35353-25E1-4B8B-A202-B56AFC17D7C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7" name="Group 196">
              <a:extLst>
                <a:ext uri="{FF2B5EF4-FFF2-40B4-BE49-F238E27FC236}">
                  <a16:creationId xmlns:a16="http://schemas.microsoft.com/office/drawing/2014/main" id="{00C699B0-D411-4ED5-AD65-1956FA805D02}"/>
                </a:ext>
              </a:extLst>
            </p:cNvPr>
            <p:cNvGrpSpPr/>
            <p:nvPr/>
          </p:nvGrpSpPr>
          <p:grpSpPr>
            <a:xfrm>
              <a:off x="9251164" y="1587332"/>
              <a:ext cx="250257" cy="250257"/>
              <a:chOff x="3619099" y="702644"/>
              <a:chExt cx="250257" cy="250257"/>
            </a:xfrm>
          </p:grpSpPr>
          <p:cxnSp>
            <p:nvCxnSpPr>
              <p:cNvPr id="218" name="Straight Connector 217">
                <a:extLst>
                  <a:ext uri="{FF2B5EF4-FFF2-40B4-BE49-F238E27FC236}">
                    <a16:creationId xmlns:a16="http://schemas.microsoft.com/office/drawing/2014/main" id="{5703FDB8-E4F9-4EE8-ABA4-0E634AF7258D}"/>
                  </a:ext>
                </a:extLst>
              </p:cNvPr>
              <p:cNvCxnSpPr/>
              <p:nvPr/>
            </p:nvCxnSpPr>
            <p:spPr>
              <a:xfrm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Straight Connector 218">
                <a:extLst>
                  <a:ext uri="{FF2B5EF4-FFF2-40B4-BE49-F238E27FC236}">
                    <a16:creationId xmlns:a16="http://schemas.microsoft.com/office/drawing/2014/main" id="{85B2A937-68C1-46B4-9C5F-70555E269B5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8" name="Group 197">
              <a:extLst>
                <a:ext uri="{FF2B5EF4-FFF2-40B4-BE49-F238E27FC236}">
                  <a16:creationId xmlns:a16="http://schemas.microsoft.com/office/drawing/2014/main" id="{A36137E8-6C70-4B8C-8454-62D63179CE09}"/>
                </a:ext>
              </a:extLst>
            </p:cNvPr>
            <p:cNvGrpSpPr/>
            <p:nvPr/>
          </p:nvGrpSpPr>
          <p:grpSpPr>
            <a:xfrm>
              <a:off x="9454574" y="2329279"/>
              <a:ext cx="250257" cy="250257"/>
              <a:chOff x="3619099" y="702644"/>
              <a:chExt cx="250257" cy="250257"/>
            </a:xfrm>
          </p:grpSpPr>
          <p:cxnSp>
            <p:nvCxnSpPr>
              <p:cNvPr id="216" name="Straight Connector 215">
                <a:extLst>
                  <a:ext uri="{FF2B5EF4-FFF2-40B4-BE49-F238E27FC236}">
                    <a16:creationId xmlns:a16="http://schemas.microsoft.com/office/drawing/2014/main" id="{35401991-B749-4D08-B01D-BE7DB105DA5D}"/>
                  </a:ext>
                </a:extLst>
              </p:cNvPr>
              <p:cNvCxnSpPr/>
              <p:nvPr/>
            </p:nvCxnSpPr>
            <p:spPr>
              <a:xfrm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Straight Connector 216">
                <a:extLst>
                  <a:ext uri="{FF2B5EF4-FFF2-40B4-BE49-F238E27FC236}">
                    <a16:creationId xmlns:a16="http://schemas.microsoft.com/office/drawing/2014/main" id="{A5B92906-C526-43A0-9207-F8DCECAD98B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9" name="Group 198">
              <a:extLst>
                <a:ext uri="{FF2B5EF4-FFF2-40B4-BE49-F238E27FC236}">
                  <a16:creationId xmlns:a16="http://schemas.microsoft.com/office/drawing/2014/main" id="{65F977D5-5C0B-4ABF-A54C-CB71025A4631}"/>
                </a:ext>
              </a:extLst>
            </p:cNvPr>
            <p:cNvGrpSpPr/>
            <p:nvPr/>
          </p:nvGrpSpPr>
          <p:grpSpPr>
            <a:xfrm>
              <a:off x="9081194" y="2542641"/>
              <a:ext cx="250257" cy="250257"/>
              <a:chOff x="3619099" y="702644"/>
              <a:chExt cx="250257" cy="250257"/>
            </a:xfrm>
          </p:grpSpPr>
          <p:cxnSp>
            <p:nvCxnSpPr>
              <p:cNvPr id="214" name="Straight Connector 213">
                <a:extLst>
                  <a:ext uri="{FF2B5EF4-FFF2-40B4-BE49-F238E27FC236}">
                    <a16:creationId xmlns:a16="http://schemas.microsoft.com/office/drawing/2014/main" id="{5FFB3A5F-7DCB-4B80-A155-534DB3C33593}"/>
                  </a:ext>
                </a:extLst>
              </p:cNvPr>
              <p:cNvCxnSpPr/>
              <p:nvPr/>
            </p:nvCxnSpPr>
            <p:spPr>
              <a:xfrm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Straight Connector 214">
                <a:extLst>
                  <a:ext uri="{FF2B5EF4-FFF2-40B4-BE49-F238E27FC236}">
                    <a16:creationId xmlns:a16="http://schemas.microsoft.com/office/drawing/2014/main" id="{519697C7-24A4-490B-BA2B-5D8605F8A8C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0" name="Group 199">
              <a:extLst>
                <a:ext uri="{FF2B5EF4-FFF2-40B4-BE49-F238E27FC236}">
                  <a16:creationId xmlns:a16="http://schemas.microsoft.com/office/drawing/2014/main" id="{5A5DAD6D-7E5A-4723-8F49-6546705FDBEB}"/>
                </a:ext>
              </a:extLst>
            </p:cNvPr>
            <p:cNvGrpSpPr/>
            <p:nvPr/>
          </p:nvGrpSpPr>
          <p:grpSpPr>
            <a:xfrm>
              <a:off x="8825222" y="2759728"/>
              <a:ext cx="250257" cy="250257"/>
              <a:chOff x="3619099" y="702644"/>
              <a:chExt cx="250257" cy="250257"/>
            </a:xfrm>
          </p:grpSpPr>
          <p:cxnSp>
            <p:nvCxnSpPr>
              <p:cNvPr id="212" name="Straight Connector 211">
                <a:extLst>
                  <a:ext uri="{FF2B5EF4-FFF2-40B4-BE49-F238E27FC236}">
                    <a16:creationId xmlns:a16="http://schemas.microsoft.com/office/drawing/2014/main" id="{411C33E9-413C-420A-8FB7-FD618E6D53CA}"/>
                  </a:ext>
                </a:extLst>
              </p:cNvPr>
              <p:cNvCxnSpPr/>
              <p:nvPr/>
            </p:nvCxnSpPr>
            <p:spPr>
              <a:xfrm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Straight Connector 212">
                <a:extLst>
                  <a:ext uri="{FF2B5EF4-FFF2-40B4-BE49-F238E27FC236}">
                    <a16:creationId xmlns:a16="http://schemas.microsoft.com/office/drawing/2014/main" id="{B5100F45-D255-4EB2-86D2-0DB634E5069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1" name="Group 200">
              <a:extLst>
                <a:ext uri="{FF2B5EF4-FFF2-40B4-BE49-F238E27FC236}">
                  <a16:creationId xmlns:a16="http://schemas.microsoft.com/office/drawing/2014/main" id="{B74C0FAD-5B62-4432-9D4F-2F590AC2A582}"/>
                </a:ext>
              </a:extLst>
            </p:cNvPr>
            <p:cNvGrpSpPr/>
            <p:nvPr/>
          </p:nvGrpSpPr>
          <p:grpSpPr>
            <a:xfrm>
              <a:off x="9337482" y="1998113"/>
              <a:ext cx="250257" cy="250257"/>
              <a:chOff x="3619099" y="702644"/>
              <a:chExt cx="250257" cy="250257"/>
            </a:xfrm>
          </p:grpSpPr>
          <p:cxnSp>
            <p:nvCxnSpPr>
              <p:cNvPr id="210" name="Straight Connector 209">
                <a:extLst>
                  <a:ext uri="{FF2B5EF4-FFF2-40B4-BE49-F238E27FC236}">
                    <a16:creationId xmlns:a16="http://schemas.microsoft.com/office/drawing/2014/main" id="{5C37BD26-733D-4CCA-B3ED-31C32616102E}"/>
                  </a:ext>
                </a:extLst>
              </p:cNvPr>
              <p:cNvCxnSpPr/>
              <p:nvPr/>
            </p:nvCxnSpPr>
            <p:spPr>
              <a:xfrm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Straight Connector 210">
                <a:extLst>
                  <a:ext uri="{FF2B5EF4-FFF2-40B4-BE49-F238E27FC236}">
                    <a16:creationId xmlns:a16="http://schemas.microsoft.com/office/drawing/2014/main" id="{9BED1506-7220-44E7-B03A-0B5150276B2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2" name="Group 201">
              <a:extLst>
                <a:ext uri="{FF2B5EF4-FFF2-40B4-BE49-F238E27FC236}">
                  <a16:creationId xmlns:a16="http://schemas.microsoft.com/office/drawing/2014/main" id="{CC74474A-1D34-4B79-BF30-AB7D23B6FC8D}"/>
                </a:ext>
              </a:extLst>
            </p:cNvPr>
            <p:cNvGrpSpPr/>
            <p:nvPr/>
          </p:nvGrpSpPr>
          <p:grpSpPr>
            <a:xfrm>
              <a:off x="9581708" y="2608612"/>
              <a:ext cx="250257" cy="250257"/>
              <a:chOff x="3619099" y="702644"/>
              <a:chExt cx="250257" cy="250257"/>
            </a:xfrm>
          </p:grpSpPr>
          <p:cxnSp>
            <p:nvCxnSpPr>
              <p:cNvPr id="208" name="Straight Connector 207">
                <a:extLst>
                  <a:ext uri="{FF2B5EF4-FFF2-40B4-BE49-F238E27FC236}">
                    <a16:creationId xmlns:a16="http://schemas.microsoft.com/office/drawing/2014/main" id="{B222CEC5-4DEA-4155-B78B-F242C95C8868}"/>
                  </a:ext>
                </a:extLst>
              </p:cNvPr>
              <p:cNvCxnSpPr/>
              <p:nvPr/>
            </p:nvCxnSpPr>
            <p:spPr>
              <a:xfrm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Straight Connector 208">
                <a:extLst>
                  <a:ext uri="{FF2B5EF4-FFF2-40B4-BE49-F238E27FC236}">
                    <a16:creationId xmlns:a16="http://schemas.microsoft.com/office/drawing/2014/main" id="{899E0ECE-90F8-48FD-8D3F-83869336CD2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3" name="Group 202">
              <a:extLst>
                <a:ext uri="{FF2B5EF4-FFF2-40B4-BE49-F238E27FC236}">
                  <a16:creationId xmlns:a16="http://schemas.microsoft.com/office/drawing/2014/main" id="{58A60A27-A56B-4901-895A-346354961394}"/>
                </a:ext>
              </a:extLst>
            </p:cNvPr>
            <p:cNvGrpSpPr/>
            <p:nvPr/>
          </p:nvGrpSpPr>
          <p:grpSpPr>
            <a:xfrm>
              <a:off x="9064407" y="2127749"/>
              <a:ext cx="394636" cy="394636"/>
              <a:chOff x="3619099" y="2119162"/>
              <a:chExt cx="394636" cy="394636"/>
            </a:xfrm>
          </p:grpSpPr>
          <p:grpSp>
            <p:nvGrpSpPr>
              <p:cNvPr id="204" name="Group 203">
                <a:extLst>
                  <a:ext uri="{FF2B5EF4-FFF2-40B4-BE49-F238E27FC236}">
                    <a16:creationId xmlns:a16="http://schemas.microsoft.com/office/drawing/2014/main" id="{BA051CD7-0819-4A88-8776-422FAB5D4E35}"/>
                  </a:ext>
                </a:extLst>
              </p:cNvPr>
              <p:cNvGrpSpPr/>
              <p:nvPr/>
            </p:nvGrpSpPr>
            <p:grpSpPr>
              <a:xfrm>
                <a:off x="3682467" y="2191352"/>
                <a:ext cx="250257" cy="250257"/>
                <a:chOff x="3619099" y="702644"/>
                <a:chExt cx="250257" cy="250257"/>
              </a:xfrm>
            </p:grpSpPr>
            <p:cxnSp>
              <p:nvCxnSpPr>
                <p:cNvPr id="206" name="Straight Connector 205">
                  <a:extLst>
                    <a:ext uri="{FF2B5EF4-FFF2-40B4-BE49-F238E27FC236}">
                      <a16:creationId xmlns:a16="http://schemas.microsoft.com/office/drawing/2014/main" id="{2A234285-4B21-4D64-BC7C-ECE150887FFC}"/>
                    </a:ext>
                  </a:extLst>
                </p:cNvPr>
                <p:cNvCxnSpPr/>
                <p:nvPr/>
              </p:nvCxnSpPr>
              <p:spPr>
                <a:xfrm>
                  <a:off x="3619099" y="702644"/>
                  <a:ext cx="250257" cy="250257"/>
                </a:xfrm>
                <a:prstGeom prst="line">
                  <a:avLst/>
                </a:prstGeom>
                <a:ln w="762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7" name="Straight Connector 206">
                  <a:extLst>
                    <a:ext uri="{FF2B5EF4-FFF2-40B4-BE49-F238E27FC236}">
                      <a16:creationId xmlns:a16="http://schemas.microsoft.com/office/drawing/2014/main" id="{0C1C55C1-ADC1-4FF0-8F6A-A3852A9045F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619099" y="702644"/>
                  <a:ext cx="250257" cy="250257"/>
                </a:xfrm>
                <a:prstGeom prst="line">
                  <a:avLst/>
                </a:prstGeom>
                <a:ln w="762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05" name="Oval 204">
                <a:extLst>
                  <a:ext uri="{FF2B5EF4-FFF2-40B4-BE49-F238E27FC236}">
                    <a16:creationId xmlns:a16="http://schemas.microsoft.com/office/drawing/2014/main" id="{BEDD32F0-E3A0-42C7-A7FA-FE7F28E6F43D}"/>
                  </a:ext>
                </a:extLst>
              </p:cNvPr>
              <p:cNvSpPr/>
              <p:nvPr/>
            </p:nvSpPr>
            <p:spPr>
              <a:xfrm>
                <a:off x="3619099" y="2119162"/>
                <a:ext cx="394636" cy="394636"/>
              </a:xfrm>
              <a:prstGeom prst="ellipse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633954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0FDD1FD-49C6-4CAF-A371-3D79CB109F68}"/>
              </a:ext>
            </a:extLst>
          </p:cNvPr>
          <p:cNvSpPr txBox="1"/>
          <p:nvPr/>
        </p:nvSpPr>
        <p:spPr>
          <a:xfrm>
            <a:off x="-7658100" y="707886"/>
            <a:ext cx="26022298" cy="71096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4000" b="1" dirty="0"/>
              <a:t>La SOMME du </a:t>
            </a:r>
            <a:r>
              <a:rPr lang="fr-CA" sz="4000" b="1" dirty="0">
                <a:solidFill>
                  <a:srgbClr val="EF3B2C"/>
                </a:solidFill>
              </a:rPr>
              <a:t>BIAIS</a:t>
            </a:r>
            <a:r>
              <a:rPr lang="fr-CA" sz="4000" b="1" dirty="0"/>
              <a:t> et de la </a:t>
            </a:r>
            <a:r>
              <a:rPr lang="fr-CA" sz="4000" b="1" dirty="0">
                <a:solidFill>
                  <a:srgbClr val="00B050"/>
                </a:solidFill>
              </a:rPr>
              <a:t>VARIANCE</a:t>
            </a:r>
            <a:r>
              <a:rPr lang="fr-CA" sz="4000" b="1" dirty="0"/>
              <a:t> correspond à l’« </a:t>
            </a:r>
            <a:r>
              <a:rPr lang="fr-CA" sz="4000" b="1" dirty="0">
                <a:solidFill>
                  <a:srgbClr val="08519C"/>
                </a:solidFill>
              </a:rPr>
              <a:t>ERREUR DE GÉNÉRALISATION</a:t>
            </a:r>
            <a:r>
              <a:rPr lang="fr-CA" sz="4000" b="1" dirty="0"/>
              <a:t> » du modèle.</a:t>
            </a:r>
            <a:endParaRPr lang="fr-CA" sz="4000" dirty="0"/>
          </a:p>
          <a:p>
            <a:pPr marL="1657350" lvl="2" indent="-742950">
              <a:buFont typeface="Wingdings" panose="05000000000000000000" pitchFamily="2" charset="2"/>
              <a:buChar char="Ø"/>
            </a:pPr>
            <a:r>
              <a:rPr lang="fr-CA" sz="3600" dirty="0"/>
              <a:t>Plus l’erreur de généralisation est élevée, plus on risque d’obtenir un modèle différent à partir d’un autre échantillon.</a:t>
            </a:r>
          </a:p>
          <a:p>
            <a:pPr marL="1657350" lvl="2" indent="-742950">
              <a:buFont typeface="Wingdings" panose="05000000000000000000" pitchFamily="2" charset="2"/>
              <a:buChar char="Ø"/>
            </a:pPr>
            <a:r>
              <a:rPr lang="fr-CA" sz="3600" dirty="0"/>
              <a:t>Plus l’erreur de généralisation est élevée, moins les résultats sont reproductibles.</a:t>
            </a:r>
          </a:p>
          <a:p>
            <a:endParaRPr lang="fr-CA" sz="4000" dirty="0"/>
          </a:p>
          <a:p>
            <a:r>
              <a:rPr lang="fr-CA" sz="4000" dirty="0"/>
              <a:t>En statistiques inférentielles</a:t>
            </a:r>
            <a:r>
              <a:rPr lang="fr-CA" sz="4000" b="1" dirty="0"/>
              <a:t>, au moment d’estimer le modèle, </a:t>
            </a:r>
            <a:r>
              <a:rPr lang="fr-CA" sz="4000" dirty="0"/>
              <a:t>on ne tient compte que du biais. </a:t>
            </a:r>
          </a:p>
          <a:p>
            <a:pPr marL="1657350" lvl="2" indent="-742950">
              <a:buFont typeface="Wingdings" panose="05000000000000000000" pitchFamily="2" charset="2"/>
              <a:buChar char="Ø"/>
            </a:pPr>
            <a:r>
              <a:rPr lang="fr-CA" sz="3600" dirty="0"/>
              <a:t>On chercher à </a:t>
            </a:r>
            <a:r>
              <a:rPr lang="fr-CA" sz="3600" b="1" dirty="0">
                <a:solidFill>
                  <a:srgbClr val="EF3B2C"/>
                </a:solidFill>
              </a:rPr>
              <a:t>MINIMISER LE BIAIS</a:t>
            </a:r>
            <a:r>
              <a:rPr lang="fr-CA" sz="3600" dirty="0"/>
              <a:t>.</a:t>
            </a:r>
            <a:endParaRPr lang="fr-CA" sz="3600" b="1" dirty="0"/>
          </a:p>
          <a:p>
            <a:endParaRPr lang="fr-CA" sz="4000" b="1" dirty="0"/>
          </a:p>
          <a:p>
            <a:r>
              <a:rPr lang="fr-CA" sz="4000" dirty="0"/>
              <a:t>Or, une diminution du biais implique généralement… une augmentation de la variance.</a:t>
            </a:r>
          </a:p>
          <a:p>
            <a:pPr marL="1657350" lvl="2" indent="-742950">
              <a:buFont typeface="Wingdings" panose="05000000000000000000" pitchFamily="2" charset="2"/>
              <a:buChar char="Ø"/>
            </a:pPr>
            <a:r>
              <a:rPr lang="fr-CA" sz="3600" b="1" dirty="0"/>
              <a:t>Ceci implique qu’un modèle obtenu en minimisant le biais risque d’être peu généralisable.</a:t>
            </a:r>
          </a:p>
          <a:p>
            <a:pPr marL="1657350" lvl="2" indent="-742950">
              <a:buFont typeface="Wingdings" panose="05000000000000000000" pitchFamily="2" charset="2"/>
              <a:buChar char="Ø"/>
            </a:pPr>
            <a:endParaRPr lang="fr-CA" sz="3600" dirty="0"/>
          </a:p>
          <a:p>
            <a:r>
              <a:rPr lang="fr-CA" sz="4000" dirty="0"/>
              <a:t>Voici une illustration de la relation entre le biais, la variance et l’erreur de généralisation.</a:t>
            </a:r>
          </a:p>
          <a:p>
            <a:pPr marL="1657350" lvl="2" indent="-742950">
              <a:buFont typeface="Wingdings" panose="05000000000000000000" pitchFamily="2" charset="2"/>
              <a:buChar char="Ø"/>
            </a:pPr>
            <a:r>
              <a:rPr lang="fr-CA" sz="3600" dirty="0"/>
              <a:t>Notons qu’un certain compromis entre le </a:t>
            </a:r>
            <a:r>
              <a:rPr lang="fr-CA" sz="3600" b="1" dirty="0">
                <a:solidFill>
                  <a:srgbClr val="EF3B2C"/>
                </a:solidFill>
              </a:rPr>
              <a:t>biais </a:t>
            </a:r>
            <a:r>
              <a:rPr lang="fr-CA" sz="3600" dirty="0"/>
              <a:t>et la </a:t>
            </a:r>
            <a:r>
              <a:rPr lang="fr-CA" sz="3600" b="1" dirty="0">
                <a:solidFill>
                  <a:srgbClr val="00B050"/>
                </a:solidFill>
              </a:rPr>
              <a:t>variance</a:t>
            </a:r>
            <a:r>
              <a:rPr lang="fr-CA" sz="3600" dirty="0"/>
              <a:t> permet de minimiser l’</a:t>
            </a:r>
            <a:r>
              <a:rPr lang="fr-CA" sz="3600" b="1" dirty="0">
                <a:solidFill>
                  <a:srgbClr val="08519C"/>
                </a:solidFill>
              </a:rPr>
              <a:t>erreur de généralisation</a:t>
            </a:r>
            <a:r>
              <a:rPr lang="fr-CA" sz="3600" dirty="0"/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-7658100" y="-707886"/>
            <a:ext cx="25755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b="1" dirty="0">
                <a:solidFill>
                  <a:srgbClr val="A50F15"/>
                </a:solidFill>
              </a:rPr>
              <a:t>1.3.1. STATISTIQUES INFÉRENTIELLES : MINIMISER LE BIAIS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031B476-405A-4033-A0DC-51999483E0A5}"/>
              </a:ext>
            </a:extLst>
          </p:cNvPr>
          <p:cNvGrpSpPr/>
          <p:nvPr/>
        </p:nvGrpSpPr>
        <p:grpSpPr>
          <a:xfrm>
            <a:off x="-7400915" y="4076700"/>
            <a:ext cx="25241229" cy="11208375"/>
            <a:chOff x="-7400915" y="3429000"/>
            <a:chExt cx="25241229" cy="11208375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74284FC4-9A6E-415D-BB8F-ABA9FCFC003C}"/>
                </a:ext>
              </a:extLst>
            </p:cNvPr>
            <p:cNvGrpSpPr/>
            <p:nvPr/>
          </p:nvGrpSpPr>
          <p:grpSpPr>
            <a:xfrm>
              <a:off x="-7400915" y="3429000"/>
              <a:ext cx="25241229" cy="11208375"/>
              <a:chOff x="-8248637" y="-4038590"/>
              <a:chExt cx="25241229" cy="11208375"/>
            </a:xfrm>
          </p:grpSpPr>
          <p:sp>
            <p:nvSpPr>
              <p:cNvPr id="5" name="Arc 4">
                <a:extLst>
                  <a:ext uri="{FF2B5EF4-FFF2-40B4-BE49-F238E27FC236}">
                    <a16:creationId xmlns:a16="http://schemas.microsoft.com/office/drawing/2014/main" id="{1691449E-418A-401B-AC6B-45DD96A08E41}"/>
                  </a:ext>
                </a:extLst>
              </p:cNvPr>
              <p:cNvSpPr/>
              <p:nvPr/>
            </p:nvSpPr>
            <p:spPr>
              <a:xfrm rot="5400000" flipV="1">
                <a:off x="4381512" y="-7086597"/>
                <a:ext cx="9563074" cy="15659087"/>
              </a:xfrm>
              <a:prstGeom prst="arc">
                <a:avLst>
                  <a:gd name="adj1" fmla="val 16367971"/>
                  <a:gd name="adj2" fmla="val 0"/>
                </a:avLst>
              </a:prstGeom>
              <a:ln w="76200">
                <a:solidFill>
                  <a:srgbClr val="EF3B2C"/>
                </a:solidFill>
                <a:prstDash val="sysDash"/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CA" dirty="0"/>
              </a:p>
            </p:txBody>
          </p:sp>
          <p:sp>
            <p:nvSpPr>
              <p:cNvPr id="6" name="Arc 5">
                <a:extLst>
                  <a:ext uri="{FF2B5EF4-FFF2-40B4-BE49-F238E27FC236}">
                    <a16:creationId xmlns:a16="http://schemas.microsoft.com/office/drawing/2014/main" id="{7739D275-3E69-43A7-BFED-A6DE1EA1027D}"/>
                  </a:ext>
                </a:extLst>
              </p:cNvPr>
              <p:cNvSpPr/>
              <p:nvPr/>
            </p:nvSpPr>
            <p:spPr>
              <a:xfrm flipV="1">
                <a:off x="-8248637" y="-647708"/>
                <a:ext cx="18497535" cy="6172191"/>
              </a:xfrm>
              <a:prstGeom prst="arc">
                <a:avLst>
                  <a:gd name="adj1" fmla="val 16200000"/>
                  <a:gd name="adj2" fmla="val 21033188"/>
                </a:avLst>
              </a:prstGeom>
              <a:ln w="76200">
                <a:solidFill>
                  <a:srgbClr val="00B050"/>
                </a:solidFill>
                <a:prstDash val="sysDash"/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  <p:sp>
            <p:nvSpPr>
              <p:cNvPr id="7" name="Arc 6">
                <a:extLst>
                  <a:ext uri="{FF2B5EF4-FFF2-40B4-BE49-F238E27FC236}">
                    <a16:creationId xmlns:a16="http://schemas.microsoft.com/office/drawing/2014/main" id="{68AE2DA7-A5AF-419B-8DAD-E81D0B99062B}"/>
                  </a:ext>
                </a:extLst>
              </p:cNvPr>
              <p:cNvSpPr/>
              <p:nvPr/>
            </p:nvSpPr>
            <p:spPr>
              <a:xfrm rot="5400000" flipV="1">
                <a:off x="2309816" y="-3910010"/>
                <a:ext cx="7077073" cy="8801093"/>
              </a:xfrm>
              <a:prstGeom prst="arc">
                <a:avLst>
                  <a:gd name="adj1" fmla="val 16367971"/>
                  <a:gd name="adj2" fmla="val 0"/>
                </a:avLst>
              </a:prstGeom>
              <a:ln w="76200">
                <a:solidFill>
                  <a:srgbClr val="08519C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2DE4CEF4-2C65-440C-BD9D-4338E1A8EFCF}"/>
                  </a:ext>
                </a:extLst>
              </p:cNvPr>
              <p:cNvGrpSpPr/>
              <p:nvPr/>
            </p:nvGrpSpPr>
            <p:grpSpPr>
              <a:xfrm>
                <a:off x="800100" y="381000"/>
                <a:ext cx="9299573" cy="6788785"/>
                <a:chOff x="800100" y="381000"/>
                <a:chExt cx="9299573" cy="6788785"/>
              </a:xfrm>
            </p:grpSpPr>
            <p:grpSp>
              <p:nvGrpSpPr>
                <p:cNvPr id="9" name="Group 8">
                  <a:extLst>
                    <a:ext uri="{FF2B5EF4-FFF2-40B4-BE49-F238E27FC236}">
                      <a16:creationId xmlns:a16="http://schemas.microsoft.com/office/drawing/2014/main" id="{C9290A65-190C-459A-947D-93BFF21360D0}"/>
                    </a:ext>
                  </a:extLst>
                </p:cNvPr>
                <p:cNvGrpSpPr/>
                <p:nvPr/>
              </p:nvGrpSpPr>
              <p:grpSpPr>
                <a:xfrm>
                  <a:off x="800100" y="381000"/>
                  <a:ext cx="8877303" cy="5562600"/>
                  <a:chOff x="800100" y="381000"/>
                  <a:chExt cx="8877303" cy="5562600"/>
                </a:xfrm>
              </p:grpSpPr>
              <p:cxnSp>
                <p:nvCxnSpPr>
                  <p:cNvPr id="12" name="Straight Arrow Connector 11">
                    <a:extLst>
                      <a:ext uri="{FF2B5EF4-FFF2-40B4-BE49-F238E27FC236}">
                        <a16:creationId xmlns:a16="http://schemas.microsoft.com/office/drawing/2014/main" id="{32D1A2B3-6109-4977-8340-C73A1CE87495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800100" y="381000"/>
                    <a:ext cx="0" cy="5562600"/>
                  </a:xfrm>
                  <a:prstGeom prst="straightConnector1">
                    <a:avLst/>
                  </a:prstGeom>
                  <a:ln w="5715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" name="Straight Arrow Connector 12">
                    <a:extLst>
                      <a:ext uri="{FF2B5EF4-FFF2-40B4-BE49-F238E27FC236}">
                        <a16:creationId xmlns:a16="http://schemas.microsoft.com/office/drawing/2014/main" id="{3B8FE0EA-7F6B-4843-86A2-1A0625B5022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00100" y="5943600"/>
                    <a:ext cx="8648700" cy="0"/>
                  </a:xfrm>
                  <a:prstGeom prst="straightConnector1">
                    <a:avLst/>
                  </a:prstGeom>
                  <a:ln w="5715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4" name="Arc 13">
                    <a:extLst>
                      <a:ext uri="{FF2B5EF4-FFF2-40B4-BE49-F238E27FC236}">
                        <a16:creationId xmlns:a16="http://schemas.microsoft.com/office/drawing/2014/main" id="{3F5FEA8E-4749-44D8-9621-C7DBB8C9ED9A}"/>
                      </a:ext>
                    </a:extLst>
                  </p:cNvPr>
                  <p:cNvSpPr/>
                  <p:nvPr/>
                </p:nvSpPr>
                <p:spPr>
                  <a:xfrm rot="16200000" flipH="1" flipV="1">
                    <a:off x="4364051" y="-1284278"/>
                    <a:ext cx="2695557" cy="7931147"/>
                  </a:xfrm>
                  <a:prstGeom prst="arc">
                    <a:avLst>
                      <a:gd name="adj1" fmla="val 16764063"/>
                      <a:gd name="adj2" fmla="val 0"/>
                    </a:avLst>
                  </a:prstGeom>
                  <a:ln w="76200">
                    <a:solidFill>
                      <a:srgbClr val="08519C"/>
                    </a:solidFill>
                    <a:headEnd type="triangl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CA"/>
                  </a:p>
                </p:txBody>
              </p:sp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E581D388-846D-4FF4-9056-8C8AA96C5085}"/>
                      </a:ext>
                    </a:extLst>
                  </p:cNvPr>
                  <p:cNvSpPr txBox="1"/>
                  <p:nvPr/>
                </p:nvSpPr>
                <p:spPr>
                  <a:xfrm>
                    <a:off x="1209677" y="4714955"/>
                    <a:ext cx="2781295" cy="64633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fr-CA" sz="3600" b="1" dirty="0">
                        <a:solidFill>
                          <a:srgbClr val="00B050"/>
                        </a:solidFill>
                      </a:rPr>
                      <a:t>Variance</a:t>
                    </a:r>
                  </a:p>
                </p:txBody>
              </p:sp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B49B0A68-57F7-4F6F-B170-36AC41ADB2E9}"/>
                      </a:ext>
                    </a:extLst>
                  </p:cNvPr>
                  <p:cNvSpPr txBox="1"/>
                  <p:nvPr/>
                </p:nvSpPr>
                <p:spPr>
                  <a:xfrm>
                    <a:off x="1517659" y="3344702"/>
                    <a:ext cx="2781295" cy="64633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fr-CA" sz="3600" b="1" dirty="0">
                        <a:solidFill>
                          <a:srgbClr val="EF3B2C"/>
                        </a:solidFill>
                      </a:rPr>
                      <a:t>Biais</a:t>
                    </a:r>
                  </a:p>
                </p:txBody>
              </p:sp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58B0456A-22DE-428C-A343-AB6C68519F1D}"/>
                      </a:ext>
                    </a:extLst>
                  </p:cNvPr>
                  <p:cNvSpPr txBox="1"/>
                  <p:nvPr/>
                </p:nvSpPr>
                <p:spPr>
                  <a:xfrm>
                    <a:off x="2200276" y="1038208"/>
                    <a:ext cx="4343403" cy="120032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fr-CA" sz="3600" b="1" dirty="0">
                        <a:solidFill>
                          <a:srgbClr val="08519C"/>
                        </a:solidFill>
                      </a:rPr>
                      <a:t>Erreur de </a:t>
                    </a:r>
                    <a:br>
                      <a:rPr lang="fr-CA" sz="3600" b="1" dirty="0">
                        <a:solidFill>
                          <a:srgbClr val="08519C"/>
                        </a:solidFill>
                      </a:rPr>
                    </a:br>
                    <a:r>
                      <a:rPr lang="fr-CA" sz="3600" b="1" dirty="0">
                        <a:solidFill>
                          <a:srgbClr val="08519C"/>
                        </a:solidFill>
                      </a:rPr>
                      <a:t>généralisation</a:t>
                    </a:r>
                  </a:p>
                </p:txBody>
              </p:sp>
            </p:grpSp>
            <p:cxnSp>
              <p:nvCxnSpPr>
                <p:cNvPr id="10" name="Straight Connector 9">
                  <a:extLst>
                    <a:ext uri="{FF2B5EF4-FFF2-40B4-BE49-F238E27FC236}">
                      <a16:creationId xmlns:a16="http://schemas.microsoft.com/office/drawing/2014/main" id="{1B08F2FF-D2E3-4869-92F5-4BB12B6D8916}"/>
                    </a:ext>
                  </a:extLst>
                </p:cNvPr>
                <p:cNvCxnSpPr/>
                <p:nvPr/>
              </p:nvCxnSpPr>
              <p:spPr>
                <a:xfrm>
                  <a:off x="5848352" y="2438387"/>
                  <a:ext cx="0" cy="3990979"/>
                </a:xfrm>
                <a:prstGeom prst="line">
                  <a:avLst/>
                </a:prstGeom>
                <a:ln w="38100">
                  <a:solidFill>
                    <a:srgbClr val="08519C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2F976AEC-4A4E-4A65-B75E-02EEAB7C0354}"/>
                    </a:ext>
                  </a:extLst>
                </p:cNvPr>
                <p:cNvSpPr txBox="1"/>
                <p:nvPr/>
              </p:nvSpPr>
              <p:spPr>
                <a:xfrm>
                  <a:off x="1597031" y="6461899"/>
                  <a:ext cx="8502642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fr-CA" sz="4000" b="1" dirty="0">
                      <a:solidFill>
                        <a:srgbClr val="08519C"/>
                      </a:solidFill>
                    </a:rPr>
                    <a:t>Compromis « biais - variance » optimal</a:t>
                  </a:r>
                </a:p>
              </p:txBody>
            </p:sp>
          </p:grpSp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FAE7056-9E23-4C03-9753-174FE157C429}"/>
                </a:ext>
              </a:extLst>
            </p:cNvPr>
            <p:cNvSpPr txBox="1"/>
            <p:nvPr/>
          </p:nvSpPr>
          <p:spPr>
            <a:xfrm>
              <a:off x="-333376" y="7815288"/>
              <a:ext cx="1981200" cy="6617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A" sz="3700" b="1" dirty="0"/>
                <a:t>Erreur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87322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0FDD1FD-49C6-4CAF-A371-3D79CB109F68}"/>
                  </a:ext>
                </a:extLst>
              </p:cNvPr>
              <p:cNvSpPr txBox="1"/>
              <p:nvPr/>
            </p:nvSpPr>
            <p:spPr>
              <a:xfrm>
                <a:off x="-7658100" y="707886"/>
                <a:ext cx="25755600" cy="123868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CA" sz="4000" b="1" dirty="0"/>
                  <a:t>Ainsi, en statistiques inférentielles, le modèle est estimé en tenant uniquement compte du biais.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Sans tenir compte de la variance du modèle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endParaRPr lang="fr-CA" sz="4000" dirty="0"/>
              </a:p>
              <a:p>
                <a:r>
                  <a:rPr lang="fr-CA" sz="4000" dirty="0"/>
                  <a:t>Néanmoins, le test de significativité de l’hypothèse nulle, lui, prend la variance du modèle en considération.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En effet, un test de significativité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3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fr-CA" sz="3600" dirty="0"/>
                  <a:t> correspond à un rapport « signal sur bruit ».</a:t>
                </a:r>
              </a:p>
              <a:p>
                <a:pPr lvl="2"/>
                <a:endParaRPr lang="fr-CA" sz="4000" dirty="0"/>
              </a:p>
              <a:p>
                <a:r>
                  <a:rPr lang="fr-CA" sz="4000" dirty="0"/>
                  <a:t>Par exemple, dans le cadre de la régression linéaire simple, on effectue, entre autres, un test t sur le paramètre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40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fr-CA" sz="4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fr-CA" sz="4000" dirty="0"/>
                  <a:t>.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sz="36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fr-CA" sz="36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CA" sz="3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CA" sz="3600" b="0" i="1" smtClean="0">
                              <a:latin typeface="Cambria Math" panose="02040503050406030204" pitchFamily="18" charset="0"/>
                            </a:rPr>
                            <m:t>𝑠𝑖𝑔𝑛𝑎𝑙</m:t>
                          </m:r>
                        </m:num>
                        <m:den>
                          <m:r>
                            <a:rPr lang="fr-CA" sz="3600" b="0" i="1" smtClean="0">
                              <a:latin typeface="Cambria Math" panose="02040503050406030204" pitchFamily="18" charset="0"/>
                            </a:rPr>
                            <m:t>𝑏𝑟𝑢𝑖𝑡</m:t>
                          </m:r>
                        </m:den>
                      </m:f>
                    </m:oMath>
                  </m:oMathPara>
                </a14:m>
                <a:endParaRPr lang="fr-CA" sz="3600" dirty="0"/>
              </a:p>
              <a:p>
                <a:pPr lvl="2"/>
                <a:endParaRPr lang="fr-CA" sz="4000" dirty="0"/>
              </a:p>
              <a:p>
                <a:r>
                  <a:rPr lang="fr-CA" sz="4000" dirty="0"/>
                  <a:t>Le signal correspond à la différence entre la valeur estimée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fr-CA" sz="40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CA" sz="40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acc>
                      </m:e>
                      <m:sub>
                        <m:r>
                          <a:rPr lang="fr-CA" sz="4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fr-CA" sz="4000" dirty="0"/>
                  <a:t> et la valeur correspondant à l’hypothèse nulle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40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fr-CA" sz="40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fr-CA" sz="4000" dirty="0"/>
                  <a:t> (i.e. généralement 0).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sz="3600" b="0" i="1" smtClean="0">
                          <a:latin typeface="Cambria Math" panose="02040503050406030204" pitchFamily="18" charset="0"/>
                        </a:rPr>
                        <m:t>𝑠𝑖𝑔𝑛𝑎𝑙</m:t>
                      </m:r>
                      <m:r>
                        <a:rPr lang="fr-CA" sz="36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CA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fr-CA" sz="3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CA" sz="36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acc>
                        </m:e>
                        <m:sub>
                          <m:r>
                            <a:rPr lang="fr-CA" sz="36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CA" sz="3600" b="0" i="1" smtClean="0">
                          <a:latin typeface="Cambria Math" panose="02040503050406030204" pitchFamily="18" charset="0"/>
                        </a:rPr>
                        <m:t>−0</m:t>
                      </m:r>
                    </m:oMath>
                  </m:oMathPara>
                </a14:m>
                <a:endParaRPr lang="fr-CA" sz="3600" dirty="0"/>
              </a:p>
              <a:p>
                <a:pPr lvl="2"/>
                <a:endParaRPr lang="fr-CA" sz="4000" dirty="0"/>
              </a:p>
              <a:p>
                <a:r>
                  <a:rPr lang="fr-CA" sz="4000" dirty="0"/>
                  <a:t>Le bruit correspond à la variance du modèle, estimé à l’aide de l’erreur type (i.e. une estimation de l’écart type des valeurs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fr-CA" sz="4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CA" sz="40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acc>
                      </m:e>
                      <m:sub>
                        <m:r>
                          <a:rPr lang="fr-CA" sz="4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fr-CA" sz="4000" dirty="0"/>
                  <a:t> que l’on obtiendrait à partir d’une infinité d’échantillons tirés d’une même population.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sz="3600" b="0" i="1" smtClean="0">
                          <a:latin typeface="Cambria Math" panose="02040503050406030204" pitchFamily="18" charset="0"/>
                        </a:rPr>
                        <m:t>𝑏𝑟𝑢𝑖𝑡</m:t>
                      </m:r>
                      <m:r>
                        <a:rPr lang="fr-CA" sz="3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CA" sz="3600" b="0" i="1" smtClean="0">
                          <a:latin typeface="Cambria Math" panose="02040503050406030204" pitchFamily="18" charset="0"/>
                        </a:rPr>
                        <m:t>𝑒𝑟𝑟𝑒𝑢𝑟</m:t>
                      </m:r>
                      <m:r>
                        <a:rPr lang="fr-CA" sz="3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CA" sz="3600" b="0" i="1" smtClean="0">
                          <a:latin typeface="Cambria Math" panose="02040503050406030204" pitchFamily="18" charset="0"/>
                        </a:rPr>
                        <m:t>𝑡𝑦𝑝𝑒</m:t>
                      </m:r>
                      <m:r>
                        <a:rPr lang="fr-CA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CA" sz="3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CA" sz="36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fr-CA" sz="360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fr-CA" sz="36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fr-CA" sz="3600" dirty="0"/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fr-CA" sz="3600" dirty="0"/>
                  <a:t> correspond à l’écart type de l’erreur dans l’échantillon.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fr-CA" sz="3600" dirty="0"/>
                  <a:t> correspond à la taille de l’échantillon.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b="1" dirty="0"/>
                  <a:t>Ce qui est à retenir ici: plus </a:t>
                </a:r>
                <a14:m>
                  <m:oMath xmlns:m="http://schemas.openxmlformats.org/officeDocument/2006/math">
                    <m:r>
                      <a:rPr lang="fr-CA" sz="3600" b="1" i="1" smtClean="0">
                        <a:latin typeface="Cambria Math" panose="02040503050406030204" pitchFamily="18" charset="0"/>
                      </a:rPr>
                      <m:t>𝑵</m:t>
                    </m:r>
                  </m:oMath>
                </a14:m>
                <a:r>
                  <a:rPr lang="fr-CA" sz="3600" b="1" dirty="0"/>
                  <a:t> est grand, plus la variance du modèle est petite!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0FDD1FD-49C6-4CAF-A371-3D79CB109F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658100" y="707886"/>
                <a:ext cx="25755600" cy="12386852"/>
              </a:xfrm>
              <a:prstGeom prst="rect">
                <a:avLst/>
              </a:prstGeom>
              <a:blipFill>
                <a:blip r:embed="rId3"/>
                <a:stretch>
                  <a:fillRect l="-852" t="-886" b="-935"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-7658100" y="-707886"/>
            <a:ext cx="25755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b="1" dirty="0">
                <a:solidFill>
                  <a:srgbClr val="A50F15"/>
                </a:solidFill>
              </a:rPr>
              <a:t>1.3.1. STATISTIQUES INFÉRENTIELLES : MINIMISER LE BIAIS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0C0ECD62-A068-4BF4-8DF1-774520D9F731}"/>
              </a:ext>
            </a:extLst>
          </p:cNvPr>
          <p:cNvGrpSpPr/>
          <p:nvPr/>
        </p:nvGrpSpPr>
        <p:grpSpPr>
          <a:xfrm>
            <a:off x="-13987443" y="9246115"/>
            <a:ext cx="40166886" cy="11071832"/>
            <a:chOff x="-13050057" y="-4368285"/>
            <a:chExt cx="40166886" cy="11071832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810D268E-3E12-4B04-B6CF-2D8DB38391D7}"/>
                </a:ext>
              </a:extLst>
            </p:cNvPr>
            <p:cNvGrpSpPr/>
            <p:nvPr/>
          </p:nvGrpSpPr>
          <p:grpSpPr>
            <a:xfrm>
              <a:off x="-13050057" y="-4368285"/>
              <a:ext cx="25241229" cy="11071832"/>
              <a:chOff x="-8248637" y="-4038590"/>
              <a:chExt cx="25241229" cy="11071832"/>
            </a:xfrm>
          </p:grpSpPr>
          <p:sp>
            <p:nvSpPr>
              <p:cNvPr id="56" name="Arc 55">
                <a:extLst>
                  <a:ext uri="{FF2B5EF4-FFF2-40B4-BE49-F238E27FC236}">
                    <a16:creationId xmlns:a16="http://schemas.microsoft.com/office/drawing/2014/main" id="{ED15A8D2-041B-46AE-9AC2-58631C4498EA}"/>
                  </a:ext>
                </a:extLst>
              </p:cNvPr>
              <p:cNvSpPr/>
              <p:nvPr/>
            </p:nvSpPr>
            <p:spPr>
              <a:xfrm rot="5400000" flipV="1">
                <a:off x="4381512" y="-7086597"/>
                <a:ext cx="9563074" cy="15659087"/>
              </a:xfrm>
              <a:prstGeom prst="arc">
                <a:avLst>
                  <a:gd name="adj1" fmla="val 16367971"/>
                  <a:gd name="adj2" fmla="val 0"/>
                </a:avLst>
              </a:prstGeom>
              <a:ln w="76200">
                <a:solidFill>
                  <a:srgbClr val="EF3B2C"/>
                </a:solidFill>
                <a:prstDash val="sysDash"/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CA" dirty="0"/>
              </a:p>
            </p:txBody>
          </p:sp>
          <p:sp>
            <p:nvSpPr>
              <p:cNvPr id="57" name="Arc 56">
                <a:extLst>
                  <a:ext uri="{FF2B5EF4-FFF2-40B4-BE49-F238E27FC236}">
                    <a16:creationId xmlns:a16="http://schemas.microsoft.com/office/drawing/2014/main" id="{E0E36C73-DF2F-40E8-97D5-BFF1F6051CF7}"/>
                  </a:ext>
                </a:extLst>
              </p:cNvPr>
              <p:cNvSpPr/>
              <p:nvPr/>
            </p:nvSpPr>
            <p:spPr>
              <a:xfrm flipV="1">
                <a:off x="-8248637" y="-647708"/>
                <a:ext cx="18497535" cy="6172191"/>
              </a:xfrm>
              <a:prstGeom prst="arc">
                <a:avLst>
                  <a:gd name="adj1" fmla="val 16200000"/>
                  <a:gd name="adj2" fmla="val 21033188"/>
                </a:avLst>
              </a:prstGeom>
              <a:ln w="76200">
                <a:solidFill>
                  <a:srgbClr val="00B050"/>
                </a:solidFill>
                <a:prstDash val="sysDash"/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  <p:sp>
            <p:nvSpPr>
              <p:cNvPr id="58" name="Arc 57">
                <a:extLst>
                  <a:ext uri="{FF2B5EF4-FFF2-40B4-BE49-F238E27FC236}">
                    <a16:creationId xmlns:a16="http://schemas.microsoft.com/office/drawing/2014/main" id="{89CBBE42-1127-4465-8A84-ED882CD06016}"/>
                  </a:ext>
                </a:extLst>
              </p:cNvPr>
              <p:cNvSpPr/>
              <p:nvPr/>
            </p:nvSpPr>
            <p:spPr>
              <a:xfrm rot="5400000" flipV="1">
                <a:off x="2309816" y="-3910010"/>
                <a:ext cx="7077073" cy="8801093"/>
              </a:xfrm>
              <a:prstGeom prst="arc">
                <a:avLst>
                  <a:gd name="adj1" fmla="val 16367971"/>
                  <a:gd name="adj2" fmla="val 0"/>
                </a:avLst>
              </a:prstGeom>
              <a:ln w="76200">
                <a:solidFill>
                  <a:srgbClr val="08519C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C5C72973-1FEC-453B-96B0-F449AD5EDBF2}"/>
                  </a:ext>
                </a:extLst>
              </p:cNvPr>
              <p:cNvGrpSpPr/>
              <p:nvPr/>
            </p:nvGrpSpPr>
            <p:grpSpPr>
              <a:xfrm>
                <a:off x="800100" y="381000"/>
                <a:ext cx="8877303" cy="6652242"/>
                <a:chOff x="800100" y="381000"/>
                <a:chExt cx="8877303" cy="6652242"/>
              </a:xfrm>
            </p:grpSpPr>
            <p:grpSp>
              <p:nvGrpSpPr>
                <p:cNvPr id="60" name="Group 59">
                  <a:extLst>
                    <a:ext uri="{FF2B5EF4-FFF2-40B4-BE49-F238E27FC236}">
                      <a16:creationId xmlns:a16="http://schemas.microsoft.com/office/drawing/2014/main" id="{E6FDA0D1-753B-48F9-9D3C-10880F829D1C}"/>
                    </a:ext>
                  </a:extLst>
                </p:cNvPr>
                <p:cNvGrpSpPr/>
                <p:nvPr/>
              </p:nvGrpSpPr>
              <p:grpSpPr>
                <a:xfrm>
                  <a:off x="800100" y="381000"/>
                  <a:ext cx="8877303" cy="5562600"/>
                  <a:chOff x="800100" y="381000"/>
                  <a:chExt cx="8877303" cy="5562600"/>
                </a:xfrm>
              </p:grpSpPr>
              <p:cxnSp>
                <p:nvCxnSpPr>
                  <p:cNvPr id="63" name="Straight Arrow Connector 62">
                    <a:extLst>
                      <a:ext uri="{FF2B5EF4-FFF2-40B4-BE49-F238E27FC236}">
                        <a16:creationId xmlns:a16="http://schemas.microsoft.com/office/drawing/2014/main" id="{F6D0F0F5-EFDA-48EF-A48D-73DAF3348AA2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800100" y="381000"/>
                    <a:ext cx="0" cy="5562600"/>
                  </a:xfrm>
                  <a:prstGeom prst="straightConnector1">
                    <a:avLst/>
                  </a:prstGeom>
                  <a:ln w="5715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4" name="Straight Arrow Connector 63">
                    <a:extLst>
                      <a:ext uri="{FF2B5EF4-FFF2-40B4-BE49-F238E27FC236}">
                        <a16:creationId xmlns:a16="http://schemas.microsoft.com/office/drawing/2014/main" id="{E96E594E-4190-4241-AC78-5E88F9729CD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00100" y="5943600"/>
                    <a:ext cx="8648700" cy="0"/>
                  </a:xfrm>
                  <a:prstGeom prst="straightConnector1">
                    <a:avLst/>
                  </a:prstGeom>
                  <a:ln w="5715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5" name="Arc 64">
                    <a:extLst>
                      <a:ext uri="{FF2B5EF4-FFF2-40B4-BE49-F238E27FC236}">
                        <a16:creationId xmlns:a16="http://schemas.microsoft.com/office/drawing/2014/main" id="{65EA0FA5-E2CB-404E-81C0-92027F3493EC}"/>
                      </a:ext>
                    </a:extLst>
                  </p:cNvPr>
                  <p:cNvSpPr/>
                  <p:nvPr/>
                </p:nvSpPr>
                <p:spPr>
                  <a:xfrm rot="16200000" flipH="1" flipV="1">
                    <a:off x="4364051" y="-1284278"/>
                    <a:ext cx="2695557" cy="7931147"/>
                  </a:xfrm>
                  <a:prstGeom prst="arc">
                    <a:avLst>
                      <a:gd name="adj1" fmla="val 16764063"/>
                      <a:gd name="adj2" fmla="val 0"/>
                    </a:avLst>
                  </a:prstGeom>
                  <a:ln w="76200">
                    <a:solidFill>
                      <a:srgbClr val="08519C"/>
                    </a:solidFill>
                    <a:headEnd type="triangl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CA"/>
                  </a:p>
                </p:txBody>
              </p:sp>
              <p:sp>
                <p:nvSpPr>
                  <p:cNvPr id="66" name="TextBox 65">
                    <a:extLst>
                      <a:ext uri="{FF2B5EF4-FFF2-40B4-BE49-F238E27FC236}">
                        <a16:creationId xmlns:a16="http://schemas.microsoft.com/office/drawing/2014/main" id="{273A2035-F568-4F84-804A-F5700C1F9AE6}"/>
                      </a:ext>
                    </a:extLst>
                  </p:cNvPr>
                  <p:cNvSpPr txBox="1"/>
                  <p:nvPr/>
                </p:nvSpPr>
                <p:spPr>
                  <a:xfrm>
                    <a:off x="1095382" y="4842050"/>
                    <a:ext cx="2781295" cy="58477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fr-CA" sz="3200" b="1" dirty="0">
                        <a:solidFill>
                          <a:srgbClr val="00B050"/>
                        </a:solidFill>
                      </a:rPr>
                      <a:t>Variance</a:t>
                    </a:r>
                  </a:p>
                </p:txBody>
              </p:sp>
              <p:sp>
                <p:nvSpPr>
                  <p:cNvPr id="67" name="TextBox 66">
                    <a:extLst>
                      <a:ext uri="{FF2B5EF4-FFF2-40B4-BE49-F238E27FC236}">
                        <a16:creationId xmlns:a16="http://schemas.microsoft.com/office/drawing/2014/main" id="{91188F51-C6E2-4B22-9C05-3136FA1D7D47}"/>
                      </a:ext>
                    </a:extLst>
                  </p:cNvPr>
                  <p:cNvSpPr txBox="1"/>
                  <p:nvPr/>
                </p:nvSpPr>
                <p:spPr>
                  <a:xfrm>
                    <a:off x="1095383" y="2890931"/>
                    <a:ext cx="2781295" cy="58477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fr-CA" sz="3200" b="1" dirty="0">
                        <a:solidFill>
                          <a:srgbClr val="EF3B2C"/>
                        </a:solidFill>
                      </a:rPr>
                      <a:t>Biais</a:t>
                    </a:r>
                  </a:p>
                </p:txBody>
              </p:sp>
              <p:sp>
                <p:nvSpPr>
                  <p:cNvPr id="68" name="TextBox 67">
                    <a:extLst>
                      <a:ext uri="{FF2B5EF4-FFF2-40B4-BE49-F238E27FC236}">
                        <a16:creationId xmlns:a16="http://schemas.microsoft.com/office/drawing/2014/main" id="{413AC3A2-90A9-44E4-BE25-D8AC27630116}"/>
                      </a:ext>
                    </a:extLst>
                  </p:cNvPr>
                  <p:cNvSpPr txBox="1"/>
                  <p:nvPr/>
                </p:nvSpPr>
                <p:spPr>
                  <a:xfrm>
                    <a:off x="2324164" y="1372816"/>
                    <a:ext cx="4343403" cy="120032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fr-CA" sz="3600" b="1" dirty="0">
                        <a:solidFill>
                          <a:srgbClr val="08519C"/>
                        </a:solidFill>
                      </a:rPr>
                      <a:t>Erreur de </a:t>
                    </a:r>
                    <a:br>
                      <a:rPr lang="fr-CA" sz="3600" b="1" dirty="0">
                        <a:solidFill>
                          <a:srgbClr val="08519C"/>
                        </a:solidFill>
                      </a:rPr>
                    </a:br>
                    <a:r>
                      <a:rPr lang="fr-CA" sz="3600" b="1" dirty="0">
                        <a:solidFill>
                          <a:srgbClr val="08519C"/>
                        </a:solidFill>
                      </a:rPr>
                      <a:t>généralisation</a:t>
                    </a:r>
                  </a:p>
                </p:txBody>
              </p:sp>
            </p:grpSp>
            <p:cxnSp>
              <p:nvCxnSpPr>
                <p:cNvPr id="61" name="Straight Connector 60">
                  <a:extLst>
                    <a:ext uri="{FF2B5EF4-FFF2-40B4-BE49-F238E27FC236}">
                      <a16:creationId xmlns:a16="http://schemas.microsoft.com/office/drawing/2014/main" id="{3E4655A7-01EA-4FDD-8CB7-8AD16F3AF113}"/>
                    </a:ext>
                  </a:extLst>
                </p:cNvPr>
                <p:cNvCxnSpPr/>
                <p:nvPr/>
              </p:nvCxnSpPr>
              <p:spPr>
                <a:xfrm>
                  <a:off x="5848352" y="2438387"/>
                  <a:ext cx="0" cy="3990979"/>
                </a:xfrm>
                <a:prstGeom prst="line">
                  <a:avLst/>
                </a:prstGeom>
                <a:ln w="38100">
                  <a:solidFill>
                    <a:srgbClr val="08519C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88F4D597-2659-4421-8A70-BBCC21C92B27}"/>
                    </a:ext>
                  </a:extLst>
                </p:cNvPr>
                <p:cNvSpPr txBox="1"/>
                <p:nvPr/>
              </p:nvSpPr>
              <p:spPr>
                <a:xfrm>
                  <a:off x="2043591" y="6386911"/>
                  <a:ext cx="7571293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fr-CA" sz="3600" b="1" dirty="0">
                      <a:solidFill>
                        <a:srgbClr val="08519C"/>
                      </a:solidFill>
                    </a:rPr>
                    <a:t>Compromis « biais-variance » optimal</a:t>
                  </a:r>
                </a:p>
              </p:txBody>
            </p:sp>
          </p:grp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BAA38EDD-C6B6-4FAD-BED9-9B4D13002576}"/>
                </a:ext>
              </a:extLst>
            </p:cNvPr>
            <p:cNvGrpSpPr/>
            <p:nvPr/>
          </p:nvGrpSpPr>
          <p:grpSpPr>
            <a:xfrm>
              <a:off x="1942273" y="-4368285"/>
              <a:ext cx="25174556" cy="11004965"/>
              <a:chOff x="-8181964" y="-4038590"/>
              <a:chExt cx="25174556" cy="11004965"/>
            </a:xfrm>
          </p:grpSpPr>
          <p:sp>
            <p:nvSpPr>
              <p:cNvPr id="44" name="Arc 43">
                <a:extLst>
                  <a:ext uri="{FF2B5EF4-FFF2-40B4-BE49-F238E27FC236}">
                    <a16:creationId xmlns:a16="http://schemas.microsoft.com/office/drawing/2014/main" id="{15F85829-53BD-46BE-B8B2-973D4A289784}"/>
                  </a:ext>
                </a:extLst>
              </p:cNvPr>
              <p:cNvSpPr/>
              <p:nvPr/>
            </p:nvSpPr>
            <p:spPr>
              <a:xfrm rot="5400000" flipV="1">
                <a:off x="4381512" y="-7086597"/>
                <a:ext cx="9563074" cy="15659087"/>
              </a:xfrm>
              <a:prstGeom prst="arc">
                <a:avLst>
                  <a:gd name="adj1" fmla="val 16367971"/>
                  <a:gd name="adj2" fmla="val 0"/>
                </a:avLst>
              </a:prstGeom>
              <a:ln w="76200">
                <a:solidFill>
                  <a:srgbClr val="EF3B2C"/>
                </a:solidFill>
                <a:prstDash val="sysDash"/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CA" dirty="0"/>
              </a:p>
            </p:txBody>
          </p:sp>
          <p:sp>
            <p:nvSpPr>
              <p:cNvPr id="45" name="Arc 44">
                <a:extLst>
                  <a:ext uri="{FF2B5EF4-FFF2-40B4-BE49-F238E27FC236}">
                    <a16:creationId xmlns:a16="http://schemas.microsoft.com/office/drawing/2014/main" id="{4C8D1FB2-9642-49FC-A471-341D3712FBA2}"/>
                  </a:ext>
                </a:extLst>
              </p:cNvPr>
              <p:cNvSpPr/>
              <p:nvPr/>
            </p:nvSpPr>
            <p:spPr>
              <a:xfrm flipV="1">
                <a:off x="-8181964" y="1544289"/>
                <a:ext cx="19278566" cy="4160253"/>
              </a:xfrm>
              <a:prstGeom prst="arc">
                <a:avLst>
                  <a:gd name="adj1" fmla="val 15769662"/>
                  <a:gd name="adj2" fmla="val 21033188"/>
                </a:avLst>
              </a:prstGeom>
              <a:ln w="76200">
                <a:solidFill>
                  <a:srgbClr val="00B050"/>
                </a:solidFill>
                <a:prstDash val="sysDash"/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AC4CBE2C-8E6F-4079-B28C-CE433AB8141E}"/>
                  </a:ext>
                </a:extLst>
              </p:cNvPr>
              <p:cNvGrpSpPr/>
              <p:nvPr/>
            </p:nvGrpSpPr>
            <p:grpSpPr>
              <a:xfrm>
                <a:off x="800100" y="381000"/>
                <a:ext cx="9932384" cy="6585375"/>
                <a:chOff x="800100" y="381000"/>
                <a:chExt cx="9932384" cy="6585375"/>
              </a:xfrm>
            </p:grpSpPr>
            <p:grpSp>
              <p:nvGrpSpPr>
                <p:cNvPr id="47" name="Group 46">
                  <a:extLst>
                    <a:ext uri="{FF2B5EF4-FFF2-40B4-BE49-F238E27FC236}">
                      <a16:creationId xmlns:a16="http://schemas.microsoft.com/office/drawing/2014/main" id="{4AC4D94F-E7BA-4D99-9B29-AA69ECDCD124}"/>
                    </a:ext>
                  </a:extLst>
                </p:cNvPr>
                <p:cNvGrpSpPr/>
                <p:nvPr/>
              </p:nvGrpSpPr>
              <p:grpSpPr>
                <a:xfrm>
                  <a:off x="800100" y="381000"/>
                  <a:ext cx="8648700" cy="5562600"/>
                  <a:chOff x="800100" y="381000"/>
                  <a:chExt cx="8648700" cy="5562600"/>
                </a:xfrm>
              </p:grpSpPr>
              <p:cxnSp>
                <p:nvCxnSpPr>
                  <p:cNvPr id="50" name="Straight Arrow Connector 49">
                    <a:extLst>
                      <a:ext uri="{FF2B5EF4-FFF2-40B4-BE49-F238E27FC236}">
                        <a16:creationId xmlns:a16="http://schemas.microsoft.com/office/drawing/2014/main" id="{08D469A3-BC91-4C8C-9444-FAFD2558D2A3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800100" y="381000"/>
                    <a:ext cx="0" cy="5562600"/>
                  </a:xfrm>
                  <a:prstGeom prst="straightConnector1">
                    <a:avLst/>
                  </a:prstGeom>
                  <a:ln w="5715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" name="Straight Arrow Connector 50">
                    <a:extLst>
                      <a:ext uri="{FF2B5EF4-FFF2-40B4-BE49-F238E27FC236}">
                        <a16:creationId xmlns:a16="http://schemas.microsoft.com/office/drawing/2014/main" id="{11701E39-AAC3-4636-AD51-BFD7246DAF3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00100" y="5943600"/>
                    <a:ext cx="8648700" cy="0"/>
                  </a:xfrm>
                  <a:prstGeom prst="straightConnector1">
                    <a:avLst/>
                  </a:prstGeom>
                  <a:ln w="5715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2" name="Arc 51">
                    <a:extLst>
                      <a:ext uri="{FF2B5EF4-FFF2-40B4-BE49-F238E27FC236}">
                        <a16:creationId xmlns:a16="http://schemas.microsoft.com/office/drawing/2014/main" id="{C290ABAD-037E-46A7-A0CE-90B2C02AC6DB}"/>
                      </a:ext>
                    </a:extLst>
                  </p:cNvPr>
                  <p:cNvSpPr/>
                  <p:nvPr/>
                </p:nvSpPr>
                <p:spPr>
                  <a:xfrm rot="16200000" flipH="1" flipV="1">
                    <a:off x="6228094" y="1782589"/>
                    <a:ext cx="1336652" cy="4729238"/>
                  </a:xfrm>
                  <a:prstGeom prst="arc">
                    <a:avLst>
                      <a:gd name="adj1" fmla="val 16521393"/>
                      <a:gd name="adj2" fmla="val 0"/>
                    </a:avLst>
                  </a:prstGeom>
                  <a:ln w="76200">
                    <a:solidFill>
                      <a:srgbClr val="08519C"/>
                    </a:solidFill>
                    <a:headEnd type="triangl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CA"/>
                  </a:p>
                </p:txBody>
              </p:sp>
              <p:sp>
                <p:nvSpPr>
                  <p:cNvPr id="53" name="TextBox 52">
                    <a:extLst>
                      <a:ext uri="{FF2B5EF4-FFF2-40B4-BE49-F238E27FC236}">
                        <a16:creationId xmlns:a16="http://schemas.microsoft.com/office/drawing/2014/main" id="{458BB79C-F8B9-472D-A981-82F263A96111}"/>
                      </a:ext>
                    </a:extLst>
                  </p:cNvPr>
                  <p:cNvSpPr txBox="1"/>
                  <p:nvPr/>
                </p:nvSpPr>
                <p:spPr>
                  <a:xfrm>
                    <a:off x="1287346" y="5093887"/>
                    <a:ext cx="2781295" cy="58477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fr-CA" sz="3200" b="1" dirty="0">
                        <a:solidFill>
                          <a:srgbClr val="00B050"/>
                        </a:solidFill>
                      </a:rPr>
                      <a:t>Variance</a:t>
                    </a:r>
                  </a:p>
                </p:txBody>
              </p:sp>
              <p:sp>
                <p:nvSpPr>
                  <p:cNvPr id="54" name="TextBox 53">
                    <a:extLst>
                      <a:ext uri="{FF2B5EF4-FFF2-40B4-BE49-F238E27FC236}">
                        <a16:creationId xmlns:a16="http://schemas.microsoft.com/office/drawing/2014/main" id="{B9DEFA86-263C-427E-A123-796BDDC0D019}"/>
                      </a:ext>
                    </a:extLst>
                  </p:cNvPr>
                  <p:cNvSpPr txBox="1"/>
                  <p:nvPr/>
                </p:nvSpPr>
                <p:spPr>
                  <a:xfrm>
                    <a:off x="1326755" y="2989890"/>
                    <a:ext cx="2781295" cy="58477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fr-CA" sz="3200" b="1" dirty="0">
                        <a:solidFill>
                          <a:srgbClr val="EF3B2C"/>
                        </a:solidFill>
                      </a:rPr>
                      <a:t>Biais</a:t>
                    </a:r>
                  </a:p>
                </p:txBody>
              </p:sp>
              <p:sp>
                <p:nvSpPr>
                  <p:cNvPr id="55" name="TextBox 54">
                    <a:extLst>
                      <a:ext uri="{FF2B5EF4-FFF2-40B4-BE49-F238E27FC236}">
                        <a16:creationId xmlns:a16="http://schemas.microsoft.com/office/drawing/2014/main" id="{000BAF5F-F978-4F11-A0AB-1EC656C23F5A}"/>
                      </a:ext>
                    </a:extLst>
                  </p:cNvPr>
                  <p:cNvSpPr txBox="1"/>
                  <p:nvPr/>
                </p:nvSpPr>
                <p:spPr>
                  <a:xfrm>
                    <a:off x="3444824" y="2547197"/>
                    <a:ext cx="4343403" cy="120032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fr-CA" sz="3600" b="1" dirty="0">
                        <a:solidFill>
                          <a:srgbClr val="08519C"/>
                        </a:solidFill>
                      </a:rPr>
                      <a:t>Erreur de </a:t>
                    </a:r>
                    <a:br>
                      <a:rPr lang="fr-CA" sz="3600" b="1" dirty="0">
                        <a:solidFill>
                          <a:srgbClr val="08519C"/>
                        </a:solidFill>
                      </a:rPr>
                    </a:br>
                    <a:r>
                      <a:rPr lang="fr-CA" sz="3600" b="1" dirty="0">
                        <a:solidFill>
                          <a:srgbClr val="08519C"/>
                        </a:solidFill>
                      </a:rPr>
                      <a:t>généralisation</a:t>
                    </a:r>
                  </a:p>
                </p:txBody>
              </p:sp>
            </p:grpSp>
            <p:cxnSp>
              <p:nvCxnSpPr>
                <p:cNvPr id="48" name="Straight Connector 47">
                  <a:extLst>
                    <a:ext uri="{FF2B5EF4-FFF2-40B4-BE49-F238E27FC236}">
                      <a16:creationId xmlns:a16="http://schemas.microsoft.com/office/drawing/2014/main" id="{E961EAB8-6BA0-4BF9-9B93-497EB4269B69}"/>
                    </a:ext>
                  </a:extLst>
                </p:cNvPr>
                <p:cNvCxnSpPr/>
                <p:nvPr/>
              </p:nvCxnSpPr>
              <p:spPr>
                <a:xfrm>
                  <a:off x="6946838" y="2368992"/>
                  <a:ext cx="0" cy="3990979"/>
                </a:xfrm>
                <a:prstGeom prst="line">
                  <a:avLst/>
                </a:prstGeom>
                <a:ln w="38100">
                  <a:solidFill>
                    <a:srgbClr val="08519C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0317BA93-96F6-4C0C-AB81-820C8804AD8F}"/>
                    </a:ext>
                  </a:extLst>
                </p:cNvPr>
                <p:cNvSpPr txBox="1"/>
                <p:nvPr/>
              </p:nvSpPr>
              <p:spPr>
                <a:xfrm>
                  <a:off x="3161191" y="6320044"/>
                  <a:ext cx="7571293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fr-CA" sz="3600" b="1" dirty="0">
                      <a:solidFill>
                        <a:srgbClr val="08519C"/>
                      </a:solidFill>
                    </a:rPr>
                    <a:t>Compromis « biais-variance » optimal</a:t>
                  </a:r>
                </a:p>
              </p:txBody>
            </p:sp>
          </p:grp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935CA31-5605-48C6-9B18-A36B8CBEF809}"/>
                </a:ext>
              </a:extLst>
            </p:cNvPr>
            <p:cNvSpPr txBox="1"/>
            <p:nvPr/>
          </p:nvSpPr>
          <p:spPr>
            <a:xfrm>
              <a:off x="5788855" y="1899516"/>
              <a:ext cx="4659247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A" sz="4000" b="1" dirty="0">
                  <a:solidFill>
                    <a:srgbClr val="00B050"/>
                  </a:solidFill>
                </a:rPr>
                <a:t>Si N augmente, </a:t>
              </a:r>
              <a:br>
                <a:rPr lang="fr-CA" sz="4000" b="1" dirty="0">
                  <a:solidFill>
                    <a:srgbClr val="00B050"/>
                  </a:solidFill>
                </a:rPr>
              </a:br>
              <a:r>
                <a:rPr lang="fr-CA" sz="4000" b="1" dirty="0">
                  <a:solidFill>
                    <a:srgbClr val="00B050"/>
                  </a:solidFill>
                </a:rPr>
                <a:t>la variance diminue</a:t>
              </a:r>
            </a:p>
          </p:txBody>
        </p:sp>
        <p:sp>
          <p:nvSpPr>
            <p:cNvPr id="42" name="Arrow: Right 41">
              <a:extLst>
                <a:ext uri="{FF2B5EF4-FFF2-40B4-BE49-F238E27FC236}">
                  <a16:creationId xmlns:a16="http://schemas.microsoft.com/office/drawing/2014/main" id="{C60D5D3B-13C2-4DF7-81D1-C1379FC093F8}"/>
                </a:ext>
              </a:extLst>
            </p:cNvPr>
            <p:cNvSpPr/>
            <p:nvPr/>
          </p:nvSpPr>
          <p:spPr>
            <a:xfrm>
              <a:off x="5876085" y="3699378"/>
              <a:ext cx="4343399" cy="1077218"/>
            </a:xfrm>
            <a:prstGeom prst="rightArrow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43" name="Arc 42">
              <a:extLst>
                <a:ext uri="{FF2B5EF4-FFF2-40B4-BE49-F238E27FC236}">
                  <a16:creationId xmlns:a16="http://schemas.microsoft.com/office/drawing/2014/main" id="{D9C86485-9E4E-45CF-AAD5-93B33673FFD3}"/>
                </a:ext>
              </a:extLst>
            </p:cNvPr>
            <p:cNvSpPr/>
            <p:nvPr/>
          </p:nvSpPr>
          <p:spPr>
            <a:xfrm rot="5400000" flipV="1">
              <a:off x="13698314" y="-6140890"/>
              <a:ext cx="8418703" cy="12913344"/>
            </a:xfrm>
            <a:prstGeom prst="arc">
              <a:avLst>
                <a:gd name="adj1" fmla="val 16367971"/>
                <a:gd name="adj2" fmla="val 20877847"/>
              </a:avLst>
            </a:prstGeom>
            <a:ln w="76200">
              <a:solidFill>
                <a:srgbClr val="08519C"/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CA" dirty="0"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84F4BD0F-63B0-42A0-9DBF-50DDDE8B09CE}"/>
              </a:ext>
            </a:extLst>
          </p:cNvPr>
          <p:cNvSpPr txBox="1"/>
          <p:nvPr/>
        </p:nvSpPr>
        <p:spPr>
          <a:xfrm>
            <a:off x="8265705" y="13268462"/>
            <a:ext cx="1981200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3700" b="1" dirty="0"/>
              <a:t>Erreur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6A97896-4DDD-484F-9705-729327C29F9D}"/>
              </a:ext>
            </a:extLst>
          </p:cNvPr>
          <p:cNvSpPr txBox="1"/>
          <p:nvPr/>
        </p:nvSpPr>
        <p:spPr>
          <a:xfrm>
            <a:off x="-6773789" y="13268462"/>
            <a:ext cx="1981200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3700" b="1" dirty="0"/>
              <a:t>Erreur</a:t>
            </a:r>
          </a:p>
        </p:txBody>
      </p:sp>
    </p:spTree>
    <p:extLst>
      <p:ext uri="{BB962C8B-B14F-4D97-AF65-F5344CB8AC3E}">
        <p14:creationId xmlns:p14="http://schemas.microsoft.com/office/powerpoint/2010/main" val="38363353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0FDD1FD-49C6-4CAF-A371-3D79CB109F68}"/>
                  </a:ext>
                </a:extLst>
              </p:cNvPr>
              <p:cNvSpPr txBox="1"/>
              <p:nvPr/>
            </p:nvSpPr>
            <p:spPr>
              <a:xfrm>
                <a:off x="-7658100" y="707886"/>
                <a:ext cx="25755600" cy="144793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CA" sz="4000" b="1" dirty="0"/>
                  <a:t>On  dit que plus </a:t>
                </a:r>
                <a14:m>
                  <m:oMath xmlns:m="http://schemas.openxmlformats.org/officeDocument/2006/math">
                    <m:r>
                      <a:rPr lang="fr-CA" sz="4000" b="1" i="1">
                        <a:latin typeface="Cambria Math" panose="02040503050406030204" pitchFamily="18" charset="0"/>
                      </a:rPr>
                      <m:t>𝑵</m:t>
                    </m:r>
                  </m:oMath>
                </a14:m>
                <a:r>
                  <a:rPr lang="fr-CA" sz="4000" b="1" dirty="0"/>
                  <a:t> est grand, plus la variance du modèle est petite.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Voyons voir pourquoi…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endParaRPr lang="fr-CA" sz="4000" dirty="0"/>
              </a:p>
              <a:p>
                <a:r>
                  <a:rPr lang="fr-CA" sz="4000" dirty="0"/>
                  <a:t>Dans une distribution d'échantillonnage... :</a:t>
                </a:r>
              </a:p>
              <a:p>
                <a:pPr marL="1657350" lvl="2" indent="-742950">
                  <a:buFont typeface="+mj-lt"/>
                  <a:buAutoNum type="arabicPeriod"/>
                </a:pPr>
                <a:r>
                  <a:rPr lang="fr-CA" sz="3600" dirty="0"/>
                  <a:t>Plus les échantillons sont grands, plus ils sont représentatifs de la population.</a:t>
                </a:r>
              </a:p>
              <a:p>
                <a:pPr marL="1657350" lvl="2" indent="-742950">
                  <a:buFont typeface="+mj-lt"/>
                  <a:buAutoNum type="arabicPeriod"/>
                </a:pPr>
                <a:r>
                  <a:rPr lang="fr-CA" sz="3600" dirty="0"/>
                  <a:t>Plus ils sont représentatifs de la population, plus ils sont similaires entre eux.</a:t>
                </a:r>
              </a:p>
              <a:p>
                <a:pPr marL="1657350" lvl="2" indent="-742950">
                  <a:buFont typeface="+mj-lt"/>
                  <a:buAutoNum type="arabicPeriod"/>
                </a:pPr>
                <a:r>
                  <a:rPr lang="fr-CA" sz="3600" dirty="0"/>
                  <a:t>Plus ils sont similaires entre eux, plus la variabilité de la distribution d'échantillonnage est faible.</a:t>
                </a:r>
              </a:p>
              <a:p>
                <a:pPr lvl="2"/>
                <a:endParaRPr lang="fr-CA" sz="4000" dirty="0"/>
              </a:p>
              <a:p>
                <a:r>
                  <a:rPr lang="fr-CA" sz="4000" dirty="0"/>
                  <a:t>Ainsi, plus</a:t>
                </a:r>
                <a:r>
                  <a:rPr lang="fr-CA" sz="4000" b="1" dirty="0"/>
                  <a:t> </a:t>
                </a:r>
                <a14:m>
                  <m:oMath xmlns:m="http://schemas.openxmlformats.org/officeDocument/2006/math">
                    <m:r>
                      <a:rPr lang="fr-CA" sz="4000" b="0" i="1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fr-CA" sz="4000" dirty="0"/>
                  <a:t> est grand, plus la variance des modèles sera faible.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Plus </a:t>
                </a:r>
                <a14:m>
                  <m:oMath xmlns:m="http://schemas.openxmlformats.org/officeDocument/2006/math">
                    <m:r>
                      <a:rPr lang="fr-CA" sz="3600" i="1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fr-CA" sz="3600" dirty="0"/>
                  <a:t> est grand, plus la variabilité des erreurs « dans l’échantillon » (i.e. </a:t>
                </a:r>
                <a14:m>
                  <m:oMath xmlns:m="http://schemas.openxmlformats.org/officeDocument/2006/math"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fr-CA" sz="3600" dirty="0"/>
                  <a:t>) sous-estime la variance des modèles.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C’est pourquoi on divise </a:t>
                </a:r>
                <a14:m>
                  <m:oMath xmlns:m="http://schemas.openxmlformats.org/officeDocument/2006/math">
                    <m:r>
                      <a:rPr lang="fr-CA" sz="3600" i="1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fr-CA" sz="3600" dirty="0"/>
                  <a:t> par </a:t>
                </a:r>
                <a14:m>
                  <m:oMath xmlns:m="http://schemas.openxmlformats.org/officeDocument/2006/math"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fr-CA" sz="36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CA" sz="3600" dirty="0"/>
                  <a:t>(par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fr-CA" sz="360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rad>
                  </m:oMath>
                </a14:m>
                <a:r>
                  <a:rPr lang="fr-CA" sz="3600" dirty="0"/>
                  <a:t> pour être exact) : plus </a:t>
                </a:r>
                <a14:m>
                  <m:oMath xmlns:m="http://schemas.openxmlformats.org/officeDocument/2006/math"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fr-CA" sz="3600" dirty="0"/>
                  <a:t> est grand, plus le bruit dans le test d’hypothèse est petit.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sz="3600" i="1">
                          <a:latin typeface="Cambria Math" panose="02040503050406030204" pitchFamily="18" charset="0"/>
                        </a:rPr>
                        <m:t>𝑏𝑟𝑢𝑖𝑡</m:t>
                      </m:r>
                      <m:r>
                        <a:rPr lang="fr-CA" sz="3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CA" sz="3600" i="1">
                          <a:latin typeface="Cambria Math" panose="02040503050406030204" pitchFamily="18" charset="0"/>
                        </a:rPr>
                        <m:t>𝑒𝑟𝑟𝑒𝑢𝑟</m:t>
                      </m:r>
                      <m:r>
                        <a:rPr lang="fr-CA" sz="3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CA" sz="3600" i="1">
                          <a:latin typeface="Cambria Math" panose="02040503050406030204" pitchFamily="18" charset="0"/>
                        </a:rPr>
                        <m:t>𝑡𝑦𝑝𝑒</m:t>
                      </m:r>
                      <m:r>
                        <a:rPr lang="fr-CA" sz="36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CA" sz="3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CA" sz="3600" i="1">
                              <a:latin typeface="Cambria Math" panose="02040503050406030204" pitchFamily="18" charset="0"/>
                            </a:rPr>
                            <m:t>𝑠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fr-CA" sz="36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fr-CA" sz="36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fr-CA" sz="3600" dirty="0"/>
              </a:p>
              <a:p>
                <a:endParaRPr lang="fr-CA" sz="4000" dirty="0"/>
              </a:p>
              <a:p>
                <a:r>
                  <a:rPr lang="fr-CA" sz="4000" dirty="0"/>
                  <a:t>Maintenant, si on continue le raisonnement commencé plus haut, on obtient:</a:t>
                </a:r>
              </a:p>
              <a:p>
                <a:pPr marL="1657350" lvl="2" indent="-742950">
                  <a:buFont typeface="+mj-lt"/>
                  <a:buAutoNum type="arabicPeriod" startAt="4"/>
                </a:pPr>
                <a:r>
                  <a:rPr lang="fr-CA" sz="3600" dirty="0"/>
                  <a:t>Plus la variabilité de de la distribution d'échantillonnage est faible, plus le bruit dans le test est faible.</a:t>
                </a:r>
              </a:p>
              <a:p>
                <a:pPr marL="1657350" lvl="2" indent="-742950">
                  <a:buFont typeface="+mj-lt"/>
                  <a:buAutoNum type="arabicPeriod" startAt="4"/>
                </a:pPr>
                <a:r>
                  <a:rPr lang="fr-CA" sz="3600" dirty="0"/>
                  <a:t>Plus le bruit dans le test est faible, plus la valeur du test est grande pour un même signal.</a:t>
                </a:r>
              </a:p>
              <a:p>
                <a:pPr marL="1657350" lvl="2" indent="-742950">
                  <a:buFont typeface="+mj-lt"/>
                  <a:buAutoNum type="arabicPeriod" startAt="4"/>
                </a:pPr>
                <a:r>
                  <a:rPr lang="fr-CA" sz="3600" dirty="0"/>
                  <a:t>Plus la valeur du test est grande pour un même signal, plus il est facile de dépasser les valeurs critique du test.</a:t>
                </a:r>
              </a:p>
              <a:p>
                <a:pPr marL="1657350" lvl="2" indent="-742950">
                  <a:buFont typeface="+mj-lt"/>
                  <a:buAutoNum type="arabicPeriod" startAt="4"/>
                </a:pPr>
                <a:r>
                  <a:rPr lang="fr-CA" sz="3600" dirty="0"/>
                  <a:t>Plus il est facile de dépasser les valeurs critiques du test, plus il est facile de rejeter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36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fr-CA" sz="36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fr-CA" sz="3600" dirty="0"/>
                  <a:t>.</a:t>
                </a:r>
              </a:p>
              <a:p>
                <a:endParaRPr lang="fr-CA" sz="4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sz="40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fr-CA" sz="40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CA" sz="4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𝑠𝑖𝑔𝑛𝑎𝑙</m:t>
                          </m:r>
                        </m:num>
                        <m:den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𝑏𝑟𝑢𝑖𝑡</m:t>
                          </m:r>
                        </m:den>
                      </m:f>
                      <m:r>
                        <a:rPr lang="fr-CA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fr-CA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fr-CA" sz="4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fr-CA" sz="4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fr-CA" sz="4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fr-CA" sz="4000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fr-CA" sz="40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fr-CA" sz="4000" i="1">
                                  <a:latin typeface="Cambria Math" panose="02040503050406030204" pitchFamily="18" charset="0"/>
                                </a:rPr>
                                <m:t>−0</m:t>
                              </m:r>
                              <m:r>
                                <m:rPr>
                                  <m:nor/>
                                </m:rPr>
                                <a:rPr lang="fr-CA" sz="4000" dirty="0"/>
                                <m:t> </m:t>
                              </m:r>
                            </m:num>
                            <m:den>
                              <m:f>
                                <m:fPr>
                                  <m:ctrlPr>
                                    <a:rPr lang="fr-CA" sz="4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CA" sz="40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fr-CA" sz="4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fr-CA" sz="4000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</m:rad>
                                </m:den>
                              </m:f>
                            </m:den>
                          </m:f>
                        </m:e>
                      </m:d>
                      <m:r>
                        <a:rPr lang="fr-CA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fr-CA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fr-CA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𝑐𝑟𝑖𝑡𝑖𝑞𝑢𝑒</m:t>
                          </m:r>
                        </m:sub>
                      </m:sSub>
                    </m:oMath>
                  </m:oMathPara>
                </a14:m>
                <a:endParaRPr lang="fr-CA" sz="4000" dirty="0"/>
              </a:p>
              <a:p>
                <a:pPr lvl="2"/>
                <a:endParaRPr lang="fr-CA" sz="40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0FDD1FD-49C6-4CAF-A371-3D79CB109F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658100" y="707886"/>
                <a:ext cx="25755600" cy="14479348"/>
              </a:xfrm>
              <a:prstGeom prst="rect">
                <a:avLst/>
              </a:prstGeom>
              <a:blipFill>
                <a:blip r:embed="rId3"/>
                <a:stretch>
                  <a:fillRect l="-852" t="-758"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-7658100" y="-707886"/>
            <a:ext cx="25755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b="1" dirty="0">
                <a:solidFill>
                  <a:srgbClr val="A50F15"/>
                </a:solidFill>
              </a:rPr>
              <a:t>1.3.1. STATISTIQUES INFÉRENTIELLES : MINIMISER LE BIAIS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956EA3-D251-4B2B-ADD9-D70A7F0E904F}"/>
              </a:ext>
            </a:extLst>
          </p:cNvPr>
          <p:cNvSpPr txBox="1"/>
          <p:nvPr/>
        </p:nvSpPr>
        <p:spPr>
          <a:xfrm>
            <a:off x="6494206" y="12273098"/>
            <a:ext cx="838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4000" dirty="0"/>
              <a:t>?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C4B6B04-8B61-42AA-B5E8-33D1609CA887}"/>
              </a:ext>
            </a:extLst>
          </p:cNvPr>
          <p:cNvGrpSpPr/>
          <p:nvPr/>
        </p:nvGrpSpPr>
        <p:grpSpPr>
          <a:xfrm>
            <a:off x="-6725902" y="12619353"/>
            <a:ext cx="9620910" cy="6551534"/>
            <a:chOff x="5583954" y="-34919"/>
            <a:chExt cx="5873725" cy="399982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76FAC06-C98D-46CA-9735-C9C2B4115A5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554"/>
            <a:stretch/>
          </p:blipFill>
          <p:spPr bwMode="auto">
            <a:xfrm>
              <a:off x="5583954" y="728838"/>
              <a:ext cx="5873725" cy="2775766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D305215-442A-4B99-B38A-CD7A4C915B21}"/>
                </a:ext>
              </a:extLst>
            </p:cNvPr>
            <p:cNvSpPr txBox="1"/>
            <p:nvPr/>
          </p:nvSpPr>
          <p:spPr>
            <a:xfrm>
              <a:off x="5622054" y="1276095"/>
              <a:ext cx="488547" cy="1447024"/>
            </a:xfrm>
            <a:prstGeom prst="rect">
              <a:avLst/>
            </a:prstGeom>
            <a:solidFill>
              <a:schemeClr val="bg1"/>
            </a:solidFill>
          </p:spPr>
          <p:txBody>
            <a:bodyPr vert="vert270" wrap="square" rtlCol="0">
              <a:spAutoFit/>
            </a:bodyPr>
            <a:lstStyle/>
            <a:p>
              <a:pPr algn="ctr"/>
              <a:r>
                <a:rPr lang="fr-CA" sz="4000" dirty="0"/>
                <a:t>Probabilité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78EEA53-6D14-49C4-B168-20BBD699BD49}"/>
                </a:ext>
              </a:extLst>
            </p:cNvPr>
            <p:cNvSpPr txBox="1"/>
            <p:nvPr/>
          </p:nvSpPr>
          <p:spPr>
            <a:xfrm>
              <a:off x="7237970" y="-34919"/>
              <a:ext cx="3176029" cy="8079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CA" sz="4000" dirty="0"/>
                <a:t>Distribution d’échantillonnage</a:t>
              </a:r>
            </a:p>
          </p:txBody>
        </p:sp>
        <p:sp>
          <p:nvSpPr>
            <p:cNvPr id="9" name="ZoneTexte 25">
              <a:extLst>
                <a:ext uri="{FF2B5EF4-FFF2-40B4-BE49-F238E27FC236}">
                  <a16:creationId xmlns:a16="http://schemas.microsoft.com/office/drawing/2014/main" id="{BEFFDE81-73B6-4CDB-BEAA-E31180B31F8D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7211542" y="3570170"/>
              <a:ext cx="1276412" cy="369331"/>
            </a:xfrm>
            <a:prstGeom prst="rect">
              <a:avLst/>
            </a:prstGeom>
            <a:noFill/>
          </p:spPr>
          <p:txBody>
            <a:bodyPr vert="horz" lIns="91440" tIns="45720" rIns="91440" bIns="45720" rtlCol="0" anchor="t" anchorCtr="0">
              <a:noAutofit/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fr-CA" sz="4000" b="1" dirty="0">
                  <a:solidFill>
                    <a:srgbClr val="EF3B2C"/>
                  </a:solidFill>
                  <a:latin typeface="Calibri" panose="020F0502020204030204" pitchFamily="34" charset="0"/>
                </a:rPr>
                <a:t>-</a:t>
              </a:r>
              <a:r>
                <a:rPr lang="fr-CA" sz="4000" b="1" dirty="0" err="1">
                  <a:solidFill>
                    <a:srgbClr val="EF3B2C"/>
                  </a:solidFill>
                  <a:latin typeface="Calibri" panose="020F0502020204030204" pitchFamily="34" charset="0"/>
                </a:rPr>
                <a:t>t</a:t>
              </a:r>
              <a:r>
                <a:rPr lang="fr-CA" sz="4000" b="1" baseline="-25000" dirty="0" err="1">
                  <a:solidFill>
                    <a:srgbClr val="EF3B2C"/>
                  </a:solidFill>
                  <a:latin typeface="Calibri" panose="020F0502020204030204" pitchFamily="34" charset="0"/>
                </a:rPr>
                <a:t>critique</a:t>
              </a:r>
              <a:endParaRPr lang="fr-CA" sz="4000" b="1" baseline="-25000" dirty="0">
                <a:solidFill>
                  <a:srgbClr val="EF3B2C"/>
                </a:solidFill>
                <a:latin typeface="Calibri" panose="020F0502020204030204" pitchFamily="34" charset="0"/>
              </a:endParaRPr>
            </a:p>
          </p:txBody>
        </p:sp>
        <p:cxnSp>
          <p:nvCxnSpPr>
            <p:cNvPr id="10" name="Connecteur droit 30">
              <a:extLst>
                <a:ext uri="{FF2B5EF4-FFF2-40B4-BE49-F238E27FC236}">
                  <a16:creationId xmlns:a16="http://schemas.microsoft.com/office/drawing/2014/main" id="{6F20353E-00B9-449F-B993-C24B89AD5F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98006" y="3115517"/>
              <a:ext cx="2368" cy="412856"/>
            </a:xfrm>
            <a:prstGeom prst="line">
              <a:avLst/>
            </a:prstGeom>
            <a:ln w="38100">
              <a:solidFill>
                <a:srgbClr val="EF3B2C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ZoneTexte 25">
              <a:extLst>
                <a:ext uri="{FF2B5EF4-FFF2-40B4-BE49-F238E27FC236}">
                  <a16:creationId xmlns:a16="http://schemas.microsoft.com/office/drawing/2014/main" id="{CE36671D-CD92-4630-9444-1461298AE039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9084190" y="3595570"/>
              <a:ext cx="1276412" cy="369331"/>
            </a:xfrm>
            <a:prstGeom prst="rect">
              <a:avLst/>
            </a:prstGeom>
            <a:noFill/>
          </p:spPr>
          <p:txBody>
            <a:bodyPr vert="horz" lIns="91440" tIns="45720" rIns="91440" bIns="45720" rtlCol="0" anchor="t" anchorCtr="0">
              <a:noAutofit/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fr-CA" sz="4000" b="1" dirty="0">
                  <a:solidFill>
                    <a:srgbClr val="EF3B2C"/>
                  </a:solidFill>
                  <a:latin typeface="Calibri" panose="020F0502020204030204" pitchFamily="34" charset="0"/>
                </a:rPr>
                <a:t>+</a:t>
              </a:r>
              <a:r>
                <a:rPr lang="fr-CA" sz="4000" b="1" dirty="0" err="1">
                  <a:solidFill>
                    <a:srgbClr val="EF3B2C"/>
                  </a:solidFill>
                  <a:latin typeface="Calibri" panose="020F0502020204030204" pitchFamily="34" charset="0"/>
                </a:rPr>
                <a:t>t</a:t>
              </a:r>
              <a:r>
                <a:rPr lang="fr-CA" sz="4000" b="1" baseline="-25000" dirty="0" err="1">
                  <a:solidFill>
                    <a:srgbClr val="EF3B2C"/>
                  </a:solidFill>
                  <a:latin typeface="Calibri" panose="020F0502020204030204" pitchFamily="34" charset="0"/>
                </a:rPr>
                <a:t>critique</a:t>
              </a:r>
              <a:endParaRPr lang="fr-CA" sz="4000" b="1" dirty="0">
                <a:solidFill>
                  <a:srgbClr val="EF3B2C"/>
                </a:solidFill>
                <a:latin typeface="Calibri" panose="020F0502020204030204" pitchFamily="34" charset="0"/>
              </a:endParaRPr>
            </a:p>
          </p:txBody>
        </p:sp>
        <p:cxnSp>
          <p:nvCxnSpPr>
            <p:cNvPr id="12" name="Connecteur droit 30">
              <a:extLst>
                <a:ext uri="{FF2B5EF4-FFF2-40B4-BE49-F238E27FC236}">
                  <a16:creationId xmlns:a16="http://schemas.microsoft.com/office/drawing/2014/main" id="{1344AEF3-722F-4DE8-A143-5FAFDB0005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70654" y="3140917"/>
              <a:ext cx="2368" cy="412856"/>
            </a:xfrm>
            <a:prstGeom prst="line">
              <a:avLst/>
            </a:prstGeom>
            <a:ln w="38100">
              <a:solidFill>
                <a:srgbClr val="EF3B2C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E1D9F03-246C-4D35-A6CA-C423E3E15AA3}"/>
                </a:ext>
              </a:extLst>
            </p:cNvPr>
            <p:cNvSpPr/>
            <p:nvPr/>
          </p:nvSpPr>
          <p:spPr>
            <a:xfrm>
              <a:off x="7899401" y="920493"/>
              <a:ext cx="1870702" cy="2253988"/>
            </a:xfrm>
            <a:prstGeom prst="rect">
              <a:avLst/>
            </a:prstGeom>
            <a:solidFill>
              <a:srgbClr val="FC9272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CA" dirty="0">
                <a:solidFill>
                  <a:srgbClr val="00B050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3B3636A-8F14-4E80-A75F-404FC347078F}"/>
                </a:ext>
              </a:extLst>
            </p:cNvPr>
            <p:cNvSpPr txBox="1"/>
            <p:nvPr/>
          </p:nvSpPr>
          <p:spPr>
            <a:xfrm>
              <a:off x="8367197" y="1999607"/>
              <a:ext cx="917576" cy="4321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CA" sz="4000" b="1" dirty="0"/>
                <a:t>= 0.95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54C15EE3-5D8F-4A17-B75A-4428C3598D1E}"/>
              </a:ext>
            </a:extLst>
          </p:cNvPr>
          <p:cNvSpPr txBox="1"/>
          <p:nvPr/>
        </p:nvSpPr>
        <p:spPr>
          <a:xfrm>
            <a:off x="-2167069" y="18161131"/>
            <a:ext cx="1499071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CA" sz="3600" dirty="0"/>
              <a:t>Score t</a:t>
            </a:r>
          </a:p>
        </p:txBody>
      </p:sp>
      <p:sp>
        <p:nvSpPr>
          <p:cNvPr id="22" name="Arrow: U-Turn 21">
            <a:extLst>
              <a:ext uri="{FF2B5EF4-FFF2-40B4-BE49-F238E27FC236}">
                <a16:creationId xmlns:a16="http://schemas.microsoft.com/office/drawing/2014/main" id="{F10E44A5-2ED9-40B0-8AD5-A74E7F31F52F}"/>
              </a:ext>
            </a:extLst>
          </p:cNvPr>
          <p:cNvSpPr/>
          <p:nvPr/>
        </p:nvSpPr>
        <p:spPr>
          <a:xfrm rot="5400000">
            <a:off x="9924314" y="11909334"/>
            <a:ext cx="5299706" cy="4066914"/>
          </a:xfrm>
          <a:prstGeom prst="uturnArrow">
            <a:avLst>
              <a:gd name="adj1" fmla="val 3066"/>
              <a:gd name="adj2" fmla="val 9066"/>
              <a:gd name="adj3" fmla="val 14011"/>
              <a:gd name="adj4" fmla="val 43750"/>
              <a:gd name="adj5" fmla="val 65571"/>
            </a:avLst>
          </a:prstGeom>
          <a:solidFill>
            <a:srgbClr val="EF3B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96856F6-D440-4B60-98A0-788B403838B2}"/>
                  </a:ext>
                </a:extLst>
              </p:cNvPr>
              <p:cNvSpPr txBox="1"/>
              <p:nvPr/>
            </p:nvSpPr>
            <p:spPr>
              <a:xfrm>
                <a:off x="3661238" y="15627072"/>
                <a:ext cx="8146991" cy="27403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CA" sz="3600" i="1" dirty="0"/>
                  <a:t>C’est la raison pour laquelle il est toujours important de rapporter la taille d’effet, </a:t>
                </a:r>
                <a:br>
                  <a:rPr lang="fr-CA" sz="3600" i="1" dirty="0"/>
                </a:br>
                <a:r>
                  <a:rPr lang="fr-CA" sz="3600" i="1" dirty="0"/>
                  <a:t>qui elle est indépendante de N.</a:t>
                </a:r>
              </a:p>
              <a:p>
                <a:pPr marL="742950" indent="-742950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CA" sz="3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𝐶𝑜h𝑒𝑛</m:t>
                        </m:r>
                      </m:sub>
                    </m:sSub>
                    <m:r>
                      <a:rPr lang="fr-CA" sz="3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fr-CA" sz="360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fr-CA" sz="3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fr-CA" sz="3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fr-CA" sz="3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fr-CA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fr-CA" sz="3600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fr-CA" sz="36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fr-CA" sz="3600" i="1">
                                <a:latin typeface="Cambria Math" panose="02040503050406030204" pitchFamily="18" charset="0"/>
                              </a:rPr>
                              <m:t>−0</m:t>
                            </m:r>
                            <m:r>
                              <m:rPr>
                                <m:nor/>
                              </m:rPr>
                              <a:rPr lang="fr-CA" sz="3600" dirty="0"/>
                              <m:t> </m:t>
                            </m:r>
                          </m:num>
                          <m:den>
                            <m:r>
                              <a:rPr lang="fr-CA" sz="36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den>
                        </m:f>
                      </m:e>
                    </m:d>
                  </m:oMath>
                </a14:m>
                <a:endParaRPr lang="fr-CA" sz="3600" i="1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96856F6-D440-4B60-98A0-788B403838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1238" y="15627072"/>
                <a:ext cx="8146991" cy="2740366"/>
              </a:xfrm>
              <a:prstGeom prst="rect">
                <a:avLst/>
              </a:prstGeom>
              <a:blipFill>
                <a:blip r:embed="rId5"/>
                <a:stretch>
                  <a:fillRect l="-2320" t="-3333" r="-299"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375895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F1CE0B3-C034-48E2-8824-001F298F1BC4}"/>
              </a:ext>
            </a:extLst>
          </p:cNvPr>
          <p:cNvSpPr txBox="1"/>
          <p:nvPr/>
        </p:nvSpPr>
        <p:spPr>
          <a:xfrm>
            <a:off x="-1281982" y="0"/>
            <a:ext cx="147559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800" b="1" dirty="0"/>
              <a:t>1.1. MODÈLES INTERPRÉTABLES vs MODÈLES PRÉDICTIFS</a:t>
            </a:r>
          </a:p>
        </p:txBody>
      </p:sp>
      <p:graphicFrame>
        <p:nvGraphicFramePr>
          <p:cNvPr id="6" name="Table 5" descr="is-">
            <a:extLst>
              <a:ext uri="{FF2B5EF4-FFF2-40B4-BE49-F238E27FC236}">
                <a16:creationId xmlns:a16="http://schemas.microsoft.com/office/drawing/2014/main" id="{57137CBA-3C02-4642-AC77-A7B75F4408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9083560"/>
              </p:ext>
            </p:extLst>
          </p:nvPr>
        </p:nvGraphicFramePr>
        <p:xfrm>
          <a:off x="-617177" y="1192587"/>
          <a:ext cx="13426349" cy="288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4451">
                  <a:extLst>
                    <a:ext uri="{9D8B030D-6E8A-4147-A177-3AD203B41FA5}">
                      <a16:colId xmlns:a16="http://schemas.microsoft.com/office/drawing/2014/main" val="3391543018"/>
                    </a:ext>
                  </a:extLst>
                </a:gridCol>
                <a:gridCol w="5695949">
                  <a:extLst>
                    <a:ext uri="{9D8B030D-6E8A-4147-A177-3AD203B41FA5}">
                      <a16:colId xmlns:a16="http://schemas.microsoft.com/office/drawing/2014/main" val="526581103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553563492"/>
                    </a:ext>
                  </a:extLst>
                </a:gridCol>
                <a:gridCol w="5695949">
                  <a:extLst>
                    <a:ext uri="{9D8B030D-6E8A-4147-A177-3AD203B41FA5}">
                      <a16:colId xmlns:a16="http://schemas.microsoft.com/office/drawing/2014/main" val="1746123975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 algn="ctr"/>
                      <a:endParaRPr lang="fr-CA" sz="2100" b="1" dirty="0">
                        <a:solidFill>
                          <a:schemeClr val="bg1"/>
                        </a:solidFill>
                      </a:endParaRP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800" b="1" dirty="0">
                          <a:solidFill>
                            <a:schemeClr val="bg1"/>
                          </a:solidFill>
                        </a:rPr>
                        <a:t>Statistiques inférentielles classiques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0F1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CA" sz="2800" b="1" dirty="0">
                        <a:solidFill>
                          <a:schemeClr val="bg1"/>
                        </a:solidFill>
                      </a:endParaRP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800" b="1" dirty="0">
                          <a:solidFill>
                            <a:schemeClr val="bg1"/>
                          </a:solidFill>
                        </a:rPr>
                        <a:t>Apprentissage machine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851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9488229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fr-CA" sz="2800" b="1" dirty="0">
                          <a:solidFill>
                            <a:schemeClr val="tx1"/>
                          </a:solidFill>
                        </a:rPr>
                        <a:t>1.1.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400" b="1" dirty="0">
                          <a:solidFill>
                            <a:schemeClr val="bg1"/>
                          </a:solidFill>
                        </a:rPr>
                        <a:t>Modèles essentiellement interprétables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3B2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400" b="1" dirty="0">
                          <a:solidFill>
                            <a:schemeClr val="tx1"/>
                          </a:solidFill>
                        </a:rPr>
                        <a:t>vs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400" b="1" dirty="0">
                          <a:solidFill>
                            <a:schemeClr val="bg1"/>
                          </a:solidFill>
                        </a:rPr>
                        <a:t>Modèles essentiellement prédictifs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92C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709484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800" b="0" dirty="0">
                          <a:solidFill>
                            <a:schemeClr val="tx1"/>
                          </a:solidFill>
                        </a:rPr>
                        <a:t>1.2.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400" b="0" dirty="0">
                          <a:solidFill>
                            <a:schemeClr val="bg1"/>
                          </a:solidFill>
                        </a:rPr>
                        <a:t>Méthode essentiellement déductive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927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400" b="0" dirty="0">
                          <a:solidFill>
                            <a:schemeClr val="tx1"/>
                          </a:solidFill>
                        </a:rPr>
                        <a:t>vs</a:t>
                      </a:r>
                      <a:endParaRPr lang="fr-CA" sz="2400" b="0" dirty="0">
                        <a:solidFill>
                          <a:schemeClr val="bg1"/>
                        </a:solidFill>
                      </a:endParaRP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400" b="0" dirty="0">
                          <a:solidFill>
                            <a:schemeClr val="bg1"/>
                          </a:solidFill>
                        </a:rPr>
                        <a:t>Méthode essentiellement inductive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CA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0451549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800" b="0" dirty="0">
                          <a:solidFill>
                            <a:schemeClr val="tx1"/>
                          </a:solidFill>
                        </a:rPr>
                        <a:t>1.3.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400" b="0" dirty="0">
                          <a:solidFill>
                            <a:schemeClr val="bg1"/>
                          </a:solidFill>
                        </a:rPr>
                        <a:t>Minimiser le biais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927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400" b="0" dirty="0">
                          <a:solidFill>
                            <a:schemeClr val="tx1"/>
                          </a:solidFill>
                        </a:rPr>
                        <a:t>vs</a:t>
                      </a:r>
                      <a:endParaRPr lang="fr-CA" sz="2400" b="0" dirty="0">
                        <a:solidFill>
                          <a:schemeClr val="bg1"/>
                        </a:solidFill>
                      </a:endParaRP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400" b="0" dirty="0">
                          <a:solidFill>
                            <a:schemeClr val="bg1"/>
                          </a:solidFill>
                        </a:rPr>
                        <a:t>Compromis biais-variance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CA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35111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788750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0FDD1FD-49C6-4CAF-A371-3D79CB109F68}"/>
                  </a:ext>
                </a:extLst>
              </p:cNvPr>
              <p:cNvSpPr txBox="1"/>
              <p:nvPr/>
            </p:nvSpPr>
            <p:spPr>
              <a:xfrm>
                <a:off x="-7658100" y="707886"/>
                <a:ext cx="25755600" cy="141269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CA" sz="4000" b="1" dirty="0"/>
                  <a:t>RÉCAPITULATIF pour la méthode du test de significativité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4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4000" b="1" i="1" smtClean="0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fr-CA" sz="40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fr-CA" sz="4000" b="1" dirty="0"/>
                  <a:t> dans le cadre des statistiques inférentielles…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endParaRPr lang="fr-CA" sz="4000" dirty="0"/>
              </a:p>
              <a:p>
                <a:pPr marL="1657350" lvl="2" indent="-742950">
                  <a:buFont typeface="Wingdings" panose="05000000000000000000" pitchFamily="2" charset="2"/>
                  <a:buChar char="§"/>
                </a:pPr>
                <a:r>
                  <a:rPr lang="fr-CA" sz="4000" dirty="0"/>
                  <a:t>La forme du modèle correspondant 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4000" b="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fr-CA" sz="40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fr-CA" sz="4000" dirty="0"/>
                  <a:t> est fixée de manière rigide par l’expérimentateur.</a:t>
                </a:r>
              </a:p>
              <a:p>
                <a:pPr marL="2571750" lvl="4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La forme du modèle proposé par le chercheur est inspiré principalement de la documentation théorique.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endParaRPr lang="fr-CA" sz="4000" dirty="0"/>
              </a:p>
              <a:p>
                <a:pPr marL="1657350" lvl="2" indent="-742950">
                  <a:buFont typeface="Wingdings" panose="05000000000000000000" pitchFamily="2" charset="2"/>
                  <a:buChar char="§"/>
                </a:pPr>
                <a:r>
                  <a:rPr lang="fr-CA" sz="4000" dirty="0"/>
                  <a:t>La forme du modèle proposé par le chercheur est interprétable.</a:t>
                </a:r>
              </a:p>
              <a:p>
                <a:pPr marL="2571750" lvl="4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Les variables et leurs relations décrivent explicitement le mécanisme réel étudié.</a:t>
                </a:r>
              </a:p>
              <a:p>
                <a:pPr marL="2571750" lvl="4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Le nombre de variables et d’interactions entre ces variables est faible.</a:t>
                </a:r>
              </a:p>
              <a:p>
                <a:pPr marL="2571750" lvl="4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Donc… le nombre de paramètres (</a:t>
                </a:r>
                <a14:m>
                  <m:oMath xmlns:m="http://schemas.openxmlformats.org/officeDocument/2006/math"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fr-CA" sz="3600" dirty="0"/>
                  <a:t>) à estimer est faible </a:t>
                </a:r>
                <a:br>
                  <a:rPr lang="fr-CA" sz="3600" dirty="0"/>
                </a:br>
                <a:r>
                  <a:rPr lang="fr-CA" sz="3600" dirty="0"/>
                  <a:t>(i.e. on a généralement une structure de données « longue » ; </a:t>
                </a:r>
                <a14:m>
                  <m:oMath xmlns:m="http://schemas.openxmlformats.org/officeDocument/2006/math"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&gt;&gt;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fr-CA" sz="3600" dirty="0"/>
                  <a:t>).</a:t>
                </a:r>
              </a:p>
              <a:p>
                <a:pPr marL="2571750" lvl="4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Ceci limite l’espace de recherche du chercheur (i.e. l’univers des modèles potentiels explorés).</a:t>
                </a:r>
              </a:p>
              <a:p>
                <a:pPr marL="2571750" lvl="4" indent="-742950">
                  <a:buFont typeface="Wingdings" panose="05000000000000000000" pitchFamily="2" charset="2"/>
                  <a:buChar char="Ø"/>
                </a:pPr>
                <a:endParaRPr lang="fr-CA" sz="4000" dirty="0"/>
              </a:p>
              <a:p>
                <a:pPr marL="1657350" lvl="2" indent="-742950">
                  <a:buFont typeface="Wingdings" panose="05000000000000000000" pitchFamily="2" charset="2"/>
                  <a:buChar char="§"/>
                </a:pPr>
                <a:r>
                  <a:rPr lang="fr-CA" sz="4000" dirty="0"/>
                  <a:t>Les paramètres du modèle sont estimés de manière à minimiser le biais. </a:t>
                </a:r>
              </a:p>
              <a:p>
                <a:pPr marL="2571750" lvl="4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On vise des estimateurs non biaisés, car l’objectif est d’obtenir une conclusion sur un groupe </a:t>
                </a:r>
                <a:br>
                  <a:rPr lang="fr-CA" sz="3600" dirty="0"/>
                </a:br>
                <a:r>
                  <a:rPr lang="fr-CA" sz="3600" dirty="0"/>
                  <a:t>et non de faire des prédictions sur des individus.</a:t>
                </a:r>
              </a:p>
              <a:p>
                <a:pPr marL="2571750" lvl="4" indent="-742950">
                  <a:buFont typeface="Wingdings" panose="05000000000000000000" pitchFamily="2" charset="2"/>
                  <a:buChar char="Ø"/>
                </a:pPr>
                <a:endParaRPr lang="fr-CA" sz="4000" dirty="0"/>
              </a:p>
              <a:p>
                <a:pPr marL="1657350" lvl="2" indent="-742950">
                  <a:buFont typeface="Wingdings" panose="05000000000000000000" pitchFamily="2" charset="2"/>
                  <a:buChar char="§"/>
                </a:pPr>
                <a:r>
                  <a:rPr lang="fr-CA" sz="4000" dirty="0"/>
                  <a:t>Pour que la conclusion sur un groupe soit généralisable, le test d’hypothèse prend en considération </a:t>
                </a:r>
                <a:br>
                  <a:rPr lang="fr-CA" sz="4000" dirty="0"/>
                </a:br>
                <a:r>
                  <a:rPr lang="fr-CA" sz="4000" dirty="0"/>
                  <a:t>la variance des paramètres estimés.</a:t>
                </a:r>
              </a:p>
              <a:p>
                <a:pPr marL="2571750" lvl="4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Plus </a:t>
                </a:r>
                <a14:m>
                  <m:oMath xmlns:m="http://schemas.openxmlformats.org/officeDocument/2006/math"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fr-CA" sz="3600" dirty="0"/>
                  <a:t> est grand, plus le bruit est faible… </a:t>
                </a:r>
              </a:p>
              <a:p>
                <a:pPr marL="2571750" lvl="4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Plus le bruit est faible, plus le signal minimum permettant de rejeter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36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fr-CA" sz="3600" dirty="0"/>
                  <a:t> est petit (i.e. plus le test est dit « puissant »).</a:t>
                </a:r>
              </a:p>
              <a:p>
                <a:pPr marL="2571750" lvl="4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C’est pourquoi on doit également rapporter la taille d’effet (i.e. est-ce que l’effet est important).</a:t>
                </a:r>
              </a:p>
              <a:p>
                <a:pPr marL="2571750" lvl="4" indent="-742950">
                  <a:buFont typeface="Wingdings" panose="05000000000000000000" pitchFamily="2" charset="2"/>
                  <a:buChar char="Ø"/>
                </a:pPr>
                <a:endParaRPr lang="fr-CA" sz="4000" dirty="0"/>
              </a:p>
              <a:p>
                <a:pPr marL="1657350" lvl="2" indent="-742950">
                  <a:buFont typeface="Wingdings" panose="05000000000000000000" pitchFamily="2" charset="2"/>
                  <a:buChar char="§"/>
                </a:pPr>
                <a:r>
                  <a:rPr lang="fr-CA" sz="4000" dirty="0"/>
                  <a:t>La validité de toute la méthode repose sur le respect de plusieurs postulats.</a:t>
                </a:r>
              </a:p>
              <a:p>
                <a:pPr marL="2571750" lvl="4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La vérification de ces postulats est généralement approximative et met en danger la </a:t>
                </a:r>
                <a:r>
                  <a:rPr lang="fr-CA" sz="3600" dirty="0" err="1"/>
                  <a:t>généralisabilité</a:t>
                </a:r>
                <a:r>
                  <a:rPr lang="fr-CA" sz="3600" dirty="0"/>
                  <a:t> des conclusions.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0FDD1FD-49C6-4CAF-A371-3D79CB109F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658100" y="707886"/>
                <a:ext cx="25755600" cy="14126944"/>
              </a:xfrm>
              <a:prstGeom prst="rect">
                <a:avLst/>
              </a:prstGeom>
              <a:blipFill>
                <a:blip r:embed="rId3"/>
                <a:stretch>
                  <a:fillRect l="-852" t="-777" b="-647"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-7658100" y="-707886"/>
            <a:ext cx="25755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b="1" dirty="0">
                <a:solidFill>
                  <a:srgbClr val="A50F15"/>
                </a:solidFill>
              </a:rPr>
              <a:t>1.3.1. STATISTIQUES INFÉRENTIELLES : MINIMISER LE BIAIS</a:t>
            </a:r>
          </a:p>
        </p:txBody>
      </p:sp>
    </p:spTree>
    <p:extLst>
      <p:ext uri="{BB962C8B-B14F-4D97-AF65-F5344CB8AC3E}">
        <p14:creationId xmlns:p14="http://schemas.microsoft.com/office/powerpoint/2010/main" val="40391696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-7562850" y="2413337"/>
            <a:ext cx="273177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6000" b="1" dirty="0">
                <a:solidFill>
                  <a:srgbClr val="08519C"/>
                </a:solidFill>
              </a:rPr>
              <a:t>1.3.2. APPRENTISSAGE MACHINE : COMPROMIS BIAIS-VARIANCE</a:t>
            </a:r>
          </a:p>
        </p:txBody>
      </p:sp>
    </p:spTree>
    <p:extLst>
      <p:ext uri="{BB962C8B-B14F-4D97-AF65-F5344CB8AC3E}">
        <p14:creationId xmlns:p14="http://schemas.microsoft.com/office/powerpoint/2010/main" val="40010456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0FDD1FD-49C6-4CAF-A371-3D79CB109F68}"/>
                  </a:ext>
                </a:extLst>
              </p:cNvPr>
              <p:cNvSpPr txBox="1"/>
              <p:nvPr/>
            </p:nvSpPr>
            <p:spPr>
              <a:xfrm>
                <a:off x="-7658101" y="707886"/>
                <a:ext cx="28659804" cy="149887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CA" sz="4000" b="1" dirty="0"/>
                  <a:t>Rappelons qu’en apprentissage machine, il n’y a ni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40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4000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fr-CA" sz="4000" b="1" i="1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fr-CA" sz="4000" b="1" dirty="0"/>
                  <a:t>, ni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40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4000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fr-CA" sz="4000" b="1" i="1">
                            <a:latin typeface="Cambria Math" panose="02040503050406030204" pitchFamily="18" charset="0"/>
                          </a:rPr>
                          <m:t>𝑨</m:t>
                        </m:r>
                      </m:sub>
                    </m:sSub>
                  </m:oMath>
                </a14:m>
                <a:r>
                  <a:rPr lang="fr-CA" sz="4000" b="1" dirty="0"/>
                  <a:t>. </a:t>
                </a:r>
              </a:p>
              <a:p>
                <a:endParaRPr lang="fr-CA" sz="4000" dirty="0"/>
              </a:p>
              <a:p>
                <a:pPr marL="571500" indent="-571500">
                  <a:buFont typeface="+mj-lt"/>
                  <a:buAutoNum type="romanUcPeriod"/>
                </a:pPr>
                <a:r>
                  <a:rPr lang="fr-CA" sz="4000" dirty="0"/>
                  <a:t>On cible un problème à résoudre.</a:t>
                </a:r>
              </a:p>
              <a:p>
                <a:pPr marL="1485900" lvl="2" indent="-571500">
                  <a:buFont typeface="Wingdings" panose="05000000000000000000" pitchFamily="2" charset="2"/>
                  <a:buChar char="Ø"/>
                </a:pPr>
                <a:r>
                  <a:rPr lang="fr-CA" sz="4000" dirty="0"/>
                  <a:t>On doit transformer des variables d’entrée en variables de sortie appropriées.</a:t>
                </a:r>
              </a:p>
              <a:p>
                <a:pPr marL="1485900" lvl="2" indent="-571500">
                  <a:buFont typeface="Wingdings" panose="05000000000000000000" pitchFamily="2" charset="2"/>
                  <a:buChar char="Ø"/>
                </a:pPr>
                <a:r>
                  <a:rPr lang="fr-CA" sz="4000" dirty="0"/>
                  <a:t>On doit trouver la bonne « fonction ».</a:t>
                </a:r>
              </a:p>
              <a:p>
                <a:pPr lvl="2"/>
                <a:endParaRPr lang="fr-CA" sz="4000" dirty="0"/>
              </a:p>
              <a:p>
                <a:pPr marL="857250" indent="-857250">
                  <a:buFont typeface="+mj-lt"/>
                  <a:buAutoNum type="romanUcPeriod"/>
                </a:pPr>
                <a:r>
                  <a:rPr lang="fr-CA" sz="4000" dirty="0"/>
                  <a:t>Le modèle (i.e. la bonne fonction) induite à partir des données.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Le modèle inclut généralement un grand nombre de variables.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Chaque variable est accompagnée d’un paramètre, qui reflète l’importance de la variable à l’intérieur du modèle.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endParaRPr lang="fr-CA" sz="4000" b="1" dirty="0"/>
              </a:p>
              <a:p>
                <a:pPr marL="571500" indent="-571500">
                  <a:buFont typeface="+mj-lt"/>
                  <a:buAutoNum type="romanUcPeriod"/>
                </a:pPr>
                <a:r>
                  <a:rPr lang="fr-CA" sz="4000" dirty="0"/>
                  <a:t>On récolte un échantillon : généralement un grand nombre d’observations.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b="1" dirty="0"/>
                  <a:t>On divise ces observations en au moins deux sous-ensembles: un ensemble d’entraînement et un ensemble de test.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endParaRPr lang="fr-CA" sz="4000" dirty="0"/>
              </a:p>
              <a:p>
                <a:pPr marL="571500" indent="-571500">
                  <a:buFont typeface="+mj-lt"/>
                  <a:buAutoNum type="romanUcPeriod"/>
                </a:pPr>
                <a:r>
                  <a:rPr lang="fr-CA" sz="4000" dirty="0"/>
                  <a:t>On construit le modèle à l’aide des exemples de l’ensemble d’entraînement.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b="1" dirty="0">
                    <a:solidFill>
                      <a:srgbClr val="08519C"/>
                    </a:solidFill>
                  </a:rPr>
                  <a:t>On utilise l’ensemble d’entraînement pour estimer les valeurs des paramètres (i.e. l’importance des différentes variables prédictives).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endParaRPr lang="fr-CA" sz="4000" dirty="0"/>
              </a:p>
              <a:p>
                <a:pPr marL="571500" indent="-571500">
                  <a:buFont typeface="+mj-lt"/>
                  <a:buAutoNum type="romanUcPeriod"/>
                </a:pPr>
                <a:r>
                  <a:rPr lang="fr-CA" sz="4000" dirty="0"/>
                  <a:t>On évalue le modèle à l’aide des exemples de l’ensemble de test.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b="1" dirty="0"/>
                  <a:t>On vérifie la capacité du modèle à prédire des nouveaux exemples qui n’ont jamais été utilisés pour l’entraîner.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endParaRPr lang="fr-CA" sz="3600" b="1" dirty="0">
                  <a:solidFill>
                    <a:srgbClr val="08519C"/>
                  </a:solidFill>
                </a:endParaRPr>
              </a:p>
              <a:p>
                <a:r>
                  <a:rPr lang="fr-CA" sz="6000" b="1" dirty="0"/>
                  <a:t>Le lieu de rencontre des statistiques inférentielles et de l’apprentissage machine est donc L’ESTIMATION (DES PARAMÈTRES) DU MODÈLE.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4000" b="1" dirty="0"/>
                  <a:t>Deux différences importantes:</a:t>
                </a:r>
              </a:p>
              <a:p>
                <a:pPr marL="2571750" lvl="4" indent="-742950">
                  <a:buFont typeface="+mj-lt"/>
                  <a:buAutoNum type="arabicPeriod"/>
                </a:pPr>
                <a:r>
                  <a:rPr lang="fr-CA" sz="3600" dirty="0"/>
                  <a:t>En apprentissage machine, on utilise au moins </a:t>
                </a:r>
                <a:r>
                  <a:rPr lang="fr-CA" sz="3600" b="1" dirty="0">
                    <a:solidFill>
                      <a:srgbClr val="08519C"/>
                    </a:solidFill>
                  </a:rPr>
                  <a:t>deux ensembles de données </a:t>
                </a:r>
                <a:r>
                  <a:rPr lang="fr-CA" sz="3600" dirty="0"/>
                  <a:t>différents plutôt qu’</a:t>
                </a:r>
                <a:r>
                  <a:rPr lang="fr-CA" sz="3600" b="1" dirty="0">
                    <a:solidFill>
                      <a:srgbClr val="EF3B2C"/>
                    </a:solidFill>
                  </a:rPr>
                  <a:t>un seul</a:t>
                </a:r>
                <a:r>
                  <a:rPr lang="fr-CA" sz="3600" dirty="0"/>
                  <a:t>.</a:t>
                </a:r>
              </a:p>
              <a:p>
                <a:pPr marL="2571750" lvl="4" indent="-742950">
                  <a:buFont typeface="+mj-lt"/>
                  <a:buAutoNum type="arabicPeriod"/>
                </a:pPr>
                <a:r>
                  <a:rPr lang="fr-CA" sz="3600" dirty="0"/>
                  <a:t>En apprentissage machine, on cherche à trouver le </a:t>
                </a:r>
                <a:r>
                  <a:rPr lang="fr-CA" sz="3600" b="1" dirty="0">
                    <a:solidFill>
                      <a:srgbClr val="08519C"/>
                    </a:solidFill>
                  </a:rPr>
                  <a:t>meilleur compromis biais-variance</a:t>
                </a:r>
                <a:r>
                  <a:rPr lang="fr-CA" sz="3600" dirty="0"/>
                  <a:t> pas à </a:t>
                </a:r>
                <a:r>
                  <a:rPr lang="fr-CA" sz="3600" b="1" dirty="0">
                    <a:solidFill>
                      <a:srgbClr val="EF3B2C"/>
                    </a:solidFill>
                  </a:rPr>
                  <a:t>minimiser le biais</a:t>
                </a:r>
                <a:r>
                  <a:rPr lang="fr-CA" sz="3600" dirty="0"/>
                  <a:t>.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0FDD1FD-49C6-4CAF-A371-3D79CB109F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658101" y="707886"/>
                <a:ext cx="28659804" cy="14988719"/>
              </a:xfrm>
              <a:prstGeom prst="rect">
                <a:avLst/>
              </a:prstGeom>
              <a:blipFill>
                <a:blip r:embed="rId3"/>
                <a:stretch>
                  <a:fillRect l="-1298" t="-732" r="-553" b="-610"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-7658101" y="-707887"/>
            <a:ext cx="286598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b="1" dirty="0">
                <a:solidFill>
                  <a:srgbClr val="08519C"/>
                </a:solidFill>
              </a:rPr>
              <a:t>1.3.2. APPRENTISSAGE MACHINE : COMPROMIS BIAIS-VARIANCE</a:t>
            </a:r>
          </a:p>
        </p:txBody>
      </p:sp>
    </p:spTree>
    <p:extLst>
      <p:ext uri="{BB962C8B-B14F-4D97-AF65-F5344CB8AC3E}">
        <p14:creationId xmlns:p14="http://schemas.microsoft.com/office/powerpoint/2010/main" val="28271523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0FDD1FD-49C6-4CAF-A371-3D79CB109F68}"/>
              </a:ext>
            </a:extLst>
          </p:cNvPr>
          <p:cNvSpPr txBox="1"/>
          <p:nvPr/>
        </p:nvSpPr>
        <p:spPr>
          <a:xfrm>
            <a:off x="-6008371" y="982206"/>
            <a:ext cx="24208741" cy="101258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4000" b="1" dirty="0"/>
              <a:t>Tout ce que nous avons vu dans la section précédente quant à l’estimation des paramètres s’applique ici.</a:t>
            </a:r>
          </a:p>
          <a:p>
            <a:endParaRPr lang="fr-CA" sz="4000" dirty="0"/>
          </a:p>
          <a:p>
            <a:r>
              <a:rPr lang="fr-CA" sz="4000" dirty="0"/>
              <a:t>Toutefois, on a maintenant deux ensembles de données:</a:t>
            </a:r>
          </a:p>
          <a:p>
            <a:pPr marL="1657350" lvl="2" indent="-742950">
              <a:buFont typeface="Wingdings" panose="05000000000000000000" pitchFamily="2" charset="2"/>
              <a:buChar char="Ø"/>
            </a:pPr>
            <a:r>
              <a:rPr lang="fr-CA" sz="3600" dirty="0"/>
              <a:t>Un ensemble d’</a:t>
            </a:r>
            <a:r>
              <a:rPr lang="fr-CA" sz="3600" b="1" dirty="0"/>
              <a:t>entraînement</a:t>
            </a:r>
            <a:r>
              <a:rPr lang="fr-CA" sz="3600" dirty="0"/>
              <a:t>.</a:t>
            </a:r>
          </a:p>
          <a:p>
            <a:pPr marL="1657350" lvl="2" indent="-742950">
              <a:buFont typeface="Wingdings" panose="05000000000000000000" pitchFamily="2" charset="2"/>
              <a:buChar char="Ø"/>
            </a:pPr>
            <a:r>
              <a:rPr lang="fr-CA" sz="3600" dirty="0"/>
              <a:t>Un ensemble de </a:t>
            </a:r>
            <a:r>
              <a:rPr lang="fr-CA" sz="3600" b="1" dirty="0"/>
              <a:t>test</a:t>
            </a:r>
            <a:r>
              <a:rPr lang="fr-CA" sz="3600" dirty="0"/>
              <a:t>.</a:t>
            </a:r>
          </a:p>
          <a:p>
            <a:endParaRPr lang="fr-CA" sz="4000" dirty="0"/>
          </a:p>
          <a:p>
            <a:r>
              <a:rPr lang="fr-CA" sz="4000" b="1" dirty="0">
                <a:solidFill>
                  <a:srgbClr val="EF3B2C"/>
                </a:solidFill>
              </a:rPr>
              <a:t>En statistiques inférentielles:</a:t>
            </a:r>
          </a:p>
          <a:p>
            <a:pPr marL="1657350" lvl="2" indent="-742950">
              <a:buFont typeface="Wingdings" panose="05000000000000000000" pitchFamily="2" charset="2"/>
              <a:buChar char="Ø"/>
            </a:pPr>
            <a:r>
              <a:rPr lang="fr-CA" sz="3600" dirty="0"/>
              <a:t>On estime les valeurs des paramètres du modèle </a:t>
            </a:r>
            <a:r>
              <a:rPr lang="fr-CA" sz="3600" b="1" dirty="0">
                <a:solidFill>
                  <a:srgbClr val="EF3B2C"/>
                </a:solidFill>
              </a:rPr>
              <a:t>à l’aide des données de l’échantillon</a:t>
            </a:r>
            <a:r>
              <a:rPr lang="fr-CA" sz="3600" dirty="0"/>
              <a:t>.</a:t>
            </a:r>
          </a:p>
          <a:p>
            <a:pPr marL="1657350" lvl="2" indent="-742950">
              <a:buFont typeface="Wingdings" panose="05000000000000000000" pitchFamily="2" charset="2"/>
              <a:buChar char="Ø"/>
            </a:pPr>
            <a:r>
              <a:rPr lang="fr-CA" sz="3600" dirty="0"/>
              <a:t>On cherche à minimiser l’erreur de prédiction </a:t>
            </a:r>
            <a:r>
              <a:rPr lang="fr-CA" sz="3600" b="1" dirty="0">
                <a:solidFill>
                  <a:srgbClr val="EF3B2C"/>
                </a:solidFill>
              </a:rPr>
              <a:t>à </a:t>
            </a:r>
            <a:r>
              <a:rPr lang="fr-CA" sz="3600" b="1" u="sng" dirty="0">
                <a:solidFill>
                  <a:srgbClr val="EF3B2C"/>
                </a:solidFill>
              </a:rPr>
              <a:t>l’intérieur</a:t>
            </a:r>
            <a:r>
              <a:rPr lang="fr-CA" sz="3600" b="1" dirty="0">
                <a:solidFill>
                  <a:srgbClr val="EF3B2C"/>
                </a:solidFill>
              </a:rPr>
              <a:t> de l’échantillon</a:t>
            </a:r>
            <a:r>
              <a:rPr lang="fr-CA" sz="3600" dirty="0"/>
              <a:t>.</a:t>
            </a:r>
          </a:p>
          <a:p>
            <a:pPr marL="1657350" lvl="2" indent="-742950">
              <a:buFont typeface="Wingdings" panose="05000000000000000000" pitchFamily="2" charset="2"/>
              <a:buChar char="Ø"/>
            </a:pPr>
            <a:endParaRPr lang="fr-CA" sz="4000" dirty="0"/>
          </a:p>
          <a:p>
            <a:r>
              <a:rPr lang="fr-CA" sz="4000" b="1" dirty="0">
                <a:solidFill>
                  <a:srgbClr val="08519C"/>
                </a:solidFill>
              </a:rPr>
              <a:t>En apprentissage machine:</a:t>
            </a:r>
          </a:p>
          <a:p>
            <a:pPr marL="1657350" lvl="2" indent="-742950">
              <a:buFont typeface="Wingdings" panose="05000000000000000000" pitchFamily="2" charset="2"/>
              <a:buChar char="Ø"/>
            </a:pPr>
            <a:r>
              <a:rPr lang="fr-CA" sz="3600" dirty="0"/>
              <a:t>On estime les valeurs des paramètres du modèle </a:t>
            </a:r>
            <a:r>
              <a:rPr lang="fr-CA" sz="3600" b="1" dirty="0">
                <a:solidFill>
                  <a:srgbClr val="08519C"/>
                </a:solidFill>
              </a:rPr>
              <a:t>à l’aide des données de l’ensemble d’entraînement</a:t>
            </a:r>
            <a:r>
              <a:rPr lang="fr-CA" sz="3600" dirty="0"/>
              <a:t>.</a:t>
            </a:r>
          </a:p>
          <a:p>
            <a:pPr marL="1657350" lvl="2" indent="-742950">
              <a:buFont typeface="Wingdings" panose="05000000000000000000" pitchFamily="2" charset="2"/>
              <a:buChar char="Ø"/>
            </a:pPr>
            <a:r>
              <a:rPr lang="fr-CA" sz="3600" dirty="0"/>
              <a:t>On cherche à minimiser l’erreur de prédiction </a:t>
            </a:r>
            <a:r>
              <a:rPr lang="fr-CA" sz="3600" b="1" dirty="0">
                <a:solidFill>
                  <a:srgbClr val="08519C"/>
                </a:solidFill>
              </a:rPr>
              <a:t>à </a:t>
            </a:r>
            <a:r>
              <a:rPr lang="fr-CA" sz="3600" b="1" u="sng" dirty="0">
                <a:solidFill>
                  <a:srgbClr val="08519C"/>
                </a:solidFill>
              </a:rPr>
              <a:t>l’extérieur</a:t>
            </a:r>
            <a:r>
              <a:rPr lang="fr-CA" sz="3600" b="1" dirty="0">
                <a:solidFill>
                  <a:srgbClr val="08519C"/>
                </a:solidFill>
              </a:rPr>
              <a:t> de l’ensemble d’entraînement</a:t>
            </a:r>
            <a:r>
              <a:rPr lang="fr-CA" sz="3600" dirty="0"/>
              <a:t>.</a:t>
            </a:r>
          </a:p>
          <a:p>
            <a:pPr marL="2571750" lvl="4" indent="-742950">
              <a:buFont typeface="Wingdings" panose="05000000000000000000" pitchFamily="2" charset="2"/>
              <a:buChar char="Ø"/>
            </a:pPr>
            <a:r>
              <a:rPr lang="fr-CA" sz="3600" dirty="0"/>
              <a:t>On cherche à minimiser l’erreur de prédiction </a:t>
            </a:r>
            <a:r>
              <a:rPr lang="fr-CA" sz="3600" i="1" dirty="0">
                <a:solidFill>
                  <a:srgbClr val="08519C"/>
                </a:solidFill>
              </a:rPr>
              <a:t>dans l’ensemble de test</a:t>
            </a:r>
            <a:r>
              <a:rPr lang="fr-CA" sz="3600" dirty="0"/>
              <a:t>.</a:t>
            </a:r>
          </a:p>
          <a:p>
            <a:endParaRPr lang="fr-CA" sz="4000" dirty="0"/>
          </a:p>
          <a:p>
            <a:r>
              <a:rPr lang="fr-CA" sz="4000" dirty="0"/>
              <a:t>En apprentissage machine, on cherche à </a:t>
            </a:r>
            <a:r>
              <a:rPr lang="fr-CA" sz="4000" b="1" dirty="0"/>
              <a:t>maximiser la </a:t>
            </a:r>
            <a:r>
              <a:rPr lang="fr-CA" sz="4000" b="1" dirty="0" err="1"/>
              <a:t>généralisabilité</a:t>
            </a:r>
            <a:r>
              <a:rPr lang="fr-CA" sz="4000" b="1" dirty="0"/>
              <a:t> du modèle </a:t>
            </a:r>
            <a:r>
              <a:rPr lang="fr-CA" sz="4000" dirty="0"/>
              <a:t>estimé.</a:t>
            </a:r>
          </a:p>
          <a:p>
            <a:pPr marL="1657350" lvl="2" indent="-742950">
              <a:buFont typeface="Wingdings" panose="05000000000000000000" pitchFamily="2" charset="2"/>
              <a:buChar char="Ø"/>
            </a:pPr>
            <a:r>
              <a:rPr lang="fr-CA" sz="3600" dirty="0"/>
              <a:t>On veut faire les meilleures prédictions possibles au niveau de nouvelles données </a:t>
            </a:r>
            <a:r>
              <a:rPr lang="fr-CA" sz="3600" b="1" dirty="0"/>
              <a:t>individuelles</a:t>
            </a:r>
            <a:r>
              <a:rPr lang="fr-CA" sz="3600" dirty="0"/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-6008371" y="-585968"/>
            <a:ext cx="24208741" cy="707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b="1" dirty="0">
                <a:solidFill>
                  <a:srgbClr val="08519C"/>
                </a:solidFill>
              </a:rPr>
              <a:t>1.3.2. APPRENTISSAGE MACHINE : COMPROMIS BIAIS-VARIANCE</a:t>
            </a:r>
          </a:p>
        </p:txBody>
      </p:sp>
    </p:spTree>
    <p:extLst>
      <p:ext uri="{BB962C8B-B14F-4D97-AF65-F5344CB8AC3E}">
        <p14:creationId xmlns:p14="http://schemas.microsoft.com/office/powerpoint/2010/main" val="42684414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0FDD1FD-49C6-4CAF-A371-3D79CB109F68}"/>
                  </a:ext>
                </a:extLst>
              </p:cNvPr>
              <p:cNvSpPr txBox="1"/>
              <p:nvPr/>
            </p:nvSpPr>
            <p:spPr>
              <a:xfrm>
                <a:off x="-7658101" y="707886"/>
                <a:ext cx="28659804" cy="173698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CA" sz="4000" b="1" dirty="0"/>
                  <a:t>Le défi en apprentissage machine est de trouver le bon compromis entre le biais et la variance.</a:t>
                </a:r>
              </a:p>
              <a:p>
                <a:endParaRPr lang="fr-CA" sz="4000" dirty="0"/>
              </a:p>
              <a:p>
                <a:r>
                  <a:rPr lang="fr-CA" sz="4000" dirty="0"/>
                  <a:t>La complexité du modèle induit n’a pas le même impact dans l’ensemble d’entraînement que dans l’ensemble de test.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À l’intérieur de l’ensemble d’entraînement, plus le modèle est complexe, meilleure est la prédiction.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À l’intérieur de l’ensemble de test, la relation n’est pas si simple…</a:t>
                </a:r>
              </a:p>
              <a:p>
                <a:pPr lvl="2"/>
                <a:endParaRPr lang="fr-CA" sz="4000" dirty="0"/>
              </a:p>
              <a:p>
                <a:r>
                  <a:rPr lang="fr-CA" sz="4000" dirty="0"/>
                  <a:t>La complexité du modèle est associée au nombre de paramètres estimés et à leur importance. Par exemple, pour augmenter la complexité du modèle suivant: 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fr-CA" sz="40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CA" sz="40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acc>
                    <m:r>
                      <a:rPr lang="fr-CA" sz="4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CA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fr-CA" sz="4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CA" sz="40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acc>
                      </m:e>
                      <m:sub>
                        <m:r>
                          <a:rPr lang="fr-CA" sz="4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fr-CA" sz="40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fr-CA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fr-CA" sz="4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CA" sz="40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acc>
                      </m:e>
                      <m:sub>
                        <m:r>
                          <a:rPr lang="fr-CA" sz="4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fr-CA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40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fr-CA" sz="4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fr-CA" sz="40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fr-CA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fr-CA" sz="4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CA" sz="40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acc>
                      </m:e>
                      <m:sub>
                        <m:r>
                          <a:rPr lang="fr-CA" sz="4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fr-CA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40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fr-CA" sz="4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fr-CA" sz="4000" dirty="0"/>
                  <a:t>,  on peut: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Augmenter le nombre de prédicteurs (ex.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36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fr-CA" sz="36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36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fr-CA" sz="36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36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r>
                  <a:rPr lang="fr-CA" sz="3600" dirty="0"/>
                  <a:t>, …).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Augmenter l'ordre d'un prédicteur (ex.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fr-CA" sz="36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CA" sz="36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fr-CA" sz="3600" dirty="0"/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fr-CA" sz="3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CA" sz="36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fr-CA" sz="36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bSup>
                  </m:oMath>
                </a14:m>
                <a:r>
                  <a:rPr lang="fr-CA" sz="3600" dirty="0"/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fr-CA" sz="3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CA" sz="36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fr-CA" sz="36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bSup>
                  </m:oMath>
                </a14:m>
                <a:r>
                  <a:rPr lang="fr-CA" sz="3600" dirty="0"/>
                  <a:t>, …).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Ajouter une interaction entre deux termes (ex. 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36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fr-CA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36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fr-CA" sz="3600" dirty="0"/>
                  <a:t>, …)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Etc.</a:t>
                </a:r>
              </a:p>
              <a:p>
                <a:endParaRPr lang="fr-CA" sz="4000" dirty="0"/>
              </a:p>
              <a:p>
                <a:r>
                  <a:rPr lang="fr-CA" sz="4000" dirty="0"/>
                  <a:t>Un modèle </a:t>
                </a:r>
                <a:r>
                  <a:rPr lang="fr-CA" sz="4000" b="1" dirty="0"/>
                  <a:t>trop simple </a:t>
                </a:r>
                <a:r>
                  <a:rPr lang="fr-CA" sz="4000" dirty="0"/>
                  <a:t>risque de souffrir de </a:t>
                </a:r>
                <a:r>
                  <a:rPr lang="fr-CA" sz="4000" b="1" dirty="0"/>
                  <a:t>sous-apprentissage</a:t>
                </a:r>
                <a:r>
                  <a:rPr lang="fr-CA" sz="4000" dirty="0"/>
                  <a:t>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Le modèle induit n’est pas suffisamment complexe vis-à-vis la fonction qu’il essaie de représenter.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b="1" dirty="0"/>
                  <a:t>La variance sera faible</a:t>
                </a:r>
                <a:r>
                  <a:rPr lang="fr-CA" sz="3600" dirty="0"/>
                  <a:t>: les modèles induit à partir de différents échantillons se ressembleront.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b="1" dirty="0"/>
                  <a:t>Le biais sera élevé</a:t>
                </a:r>
                <a:r>
                  <a:rPr lang="fr-CA" sz="3600" dirty="0"/>
                  <a:t>: l’erreur de prédiction sera élevée, même dans l’ensemble d’entraînement.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endParaRPr lang="fr-CA" sz="3600" dirty="0"/>
              </a:p>
              <a:p>
                <a:pPr marL="1657350" lvl="2" indent="-742950">
                  <a:buFont typeface="Wingdings" panose="05000000000000000000" pitchFamily="2" charset="2"/>
                  <a:buChar char="v"/>
                </a:pPr>
                <a:r>
                  <a:rPr lang="fr-CA" sz="3600" dirty="0"/>
                  <a:t>Dans l’ensemble d’entraînement, l’erreur de prédiction sera élevée.</a:t>
                </a:r>
              </a:p>
              <a:p>
                <a:pPr marL="1657350" lvl="2" indent="-742950">
                  <a:buFont typeface="Wingdings" panose="05000000000000000000" pitchFamily="2" charset="2"/>
                  <a:buChar char="v"/>
                </a:pPr>
                <a:r>
                  <a:rPr lang="fr-CA" sz="3600" dirty="0"/>
                  <a:t>Dans l’ensemble de test, l’erreur de prédiction sera élevée.</a:t>
                </a:r>
              </a:p>
              <a:p>
                <a:pPr lvl="2"/>
                <a:endParaRPr lang="fr-CA" sz="4000" dirty="0"/>
              </a:p>
              <a:p>
                <a:r>
                  <a:rPr lang="fr-CA" sz="4000" dirty="0"/>
                  <a:t>Un modèle </a:t>
                </a:r>
                <a:r>
                  <a:rPr lang="fr-CA" sz="4000" b="1" dirty="0"/>
                  <a:t>trop complexe </a:t>
                </a:r>
                <a:r>
                  <a:rPr lang="fr-CA" sz="4000" dirty="0"/>
                  <a:t>risque de souffrir de </a:t>
                </a:r>
                <a:r>
                  <a:rPr lang="fr-CA" sz="4000" b="1" dirty="0"/>
                  <a:t>surapprentissage</a:t>
                </a:r>
                <a:r>
                  <a:rPr lang="fr-CA" sz="4000" dirty="0"/>
                  <a:t>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Le modèle induit est trop complexe vis-à-vis la fonction qu’il essaie de représenter. </a:t>
                </a:r>
                <a:br>
                  <a:rPr lang="fr-CA" sz="3600" dirty="0"/>
                </a:br>
                <a:r>
                  <a:rPr lang="fr-CA" sz="3600" dirty="0"/>
                  <a:t>Il apprend à prédire non seulement le signal, mais aussi du bruit (par hasard) dans l’ensemble d’entraînement.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b="1" dirty="0"/>
                  <a:t>La variance sera élevée</a:t>
                </a:r>
                <a:r>
                  <a:rPr lang="fr-CA" sz="3600" dirty="0"/>
                  <a:t>: les modèles induit à partir de différents échantillons seront très différents </a:t>
                </a:r>
                <a:br>
                  <a:rPr lang="fr-CA" sz="3600" dirty="0"/>
                </a:br>
                <a:r>
                  <a:rPr lang="fr-CA" sz="3600" dirty="0"/>
                  <a:t>(le bruit est aléatoire et donc différent dans différents échantillons).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b="1" dirty="0"/>
                  <a:t>Le biais sera faible</a:t>
                </a:r>
                <a:r>
                  <a:rPr lang="fr-CA" sz="3600" dirty="0"/>
                  <a:t>: l’erreur de prédiction sera très faible peu importe l’ensemble d’entraînement.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endParaRPr lang="fr-CA" sz="3600" dirty="0"/>
              </a:p>
              <a:p>
                <a:pPr marL="1657350" lvl="2" indent="-742950">
                  <a:buFont typeface="Wingdings" panose="05000000000000000000" pitchFamily="2" charset="2"/>
                  <a:buChar char="v"/>
                </a:pPr>
                <a:r>
                  <a:rPr lang="fr-CA" sz="3600" dirty="0"/>
                  <a:t>Dans l’ensemble d’entraînement, l’erreur de prédiction sera faible.</a:t>
                </a:r>
              </a:p>
              <a:p>
                <a:pPr marL="1657350" lvl="2" indent="-742950">
                  <a:buFont typeface="Wingdings" panose="05000000000000000000" pitchFamily="2" charset="2"/>
                  <a:buChar char="v"/>
                </a:pPr>
                <a:r>
                  <a:rPr lang="fr-CA" sz="3600" dirty="0"/>
                  <a:t>Dans l’ensemble de test, l’erreur de prédiction sera élevée.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0FDD1FD-49C6-4CAF-A371-3D79CB109F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658101" y="707886"/>
                <a:ext cx="28659804" cy="17369883"/>
              </a:xfrm>
              <a:prstGeom prst="rect">
                <a:avLst/>
              </a:prstGeom>
              <a:blipFill>
                <a:blip r:embed="rId3"/>
                <a:stretch>
                  <a:fillRect l="-766" t="-632" r="-1127" b="-351"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-7658101" y="-707887"/>
            <a:ext cx="286598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b="1" dirty="0">
                <a:solidFill>
                  <a:srgbClr val="08519C"/>
                </a:solidFill>
              </a:rPr>
              <a:t>1.3.2. APPRENTISSAGE MACHINE : COMPROMIS BIAIS-VARIANCE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9CFE229-50FB-4B4D-9F98-A7D087327394}"/>
              </a:ext>
            </a:extLst>
          </p:cNvPr>
          <p:cNvGrpSpPr/>
          <p:nvPr/>
        </p:nvGrpSpPr>
        <p:grpSpPr>
          <a:xfrm>
            <a:off x="3771900" y="2340839"/>
            <a:ext cx="25241229" cy="11932275"/>
            <a:chOff x="6096000" y="3788639"/>
            <a:chExt cx="25241229" cy="11932275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E4E9391-4683-4E44-968E-57B982E01D21}"/>
                </a:ext>
              </a:extLst>
            </p:cNvPr>
            <p:cNvSpPr/>
            <p:nvPr/>
          </p:nvSpPr>
          <p:spPr>
            <a:xfrm>
              <a:off x="15157421" y="8208228"/>
              <a:ext cx="5048253" cy="5562601"/>
            </a:xfrm>
            <a:prstGeom prst="rect">
              <a:avLst/>
            </a:prstGeom>
            <a:solidFill>
              <a:srgbClr val="00B050">
                <a:alpha val="2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AB67A90-9927-4F89-8FF7-825B9C0E78F7}"/>
                </a:ext>
              </a:extLst>
            </p:cNvPr>
            <p:cNvSpPr/>
            <p:nvPr/>
          </p:nvSpPr>
          <p:spPr>
            <a:xfrm>
              <a:off x="20192988" y="8208228"/>
              <a:ext cx="3600450" cy="5562601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2BE1178B-9E4A-4F34-B2D6-CEF173B234D5}"/>
                </a:ext>
              </a:extLst>
            </p:cNvPr>
            <p:cNvGrpSpPr/>
            <p:nvPr/>
          </p:nvGrpSpPr>
          <p:grpSpPr>
            <a:xfrm>
              <a:off x="6096000" y="3788639"/>
              <a:ext cx="25241229" cy="11932275"/>
              <a:chOff x="-7400915" y="3429000"/>
              <a:chExt cx="25241229" cy="11932275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5192878E-4143-4E80-9080-3142BF825DF6}"/>
                  </a:ext>
                </a:extLst>
              </p:cNvPr>
              <p:cNvGrpSpPr/>
              <p:nvPr/>
            </p:nvGrpSpPr>
            <p:grpSpPr>
              <a:xfrm>
                <a:off x="-7400915" y="3429000"/>
                <a:ext cx="25241229" cy="11932275"/>
                <a:chOff x="-8248637" y="-4038590"/>
                <a:chExt cx="25241229" cy="11932275"/>
              </a:xfrm>
            </p:grpSpPr>
            <p:sp>
              <p:nvSpPr>
                <p:cNvPr id="7" name="Arc 6">
                  <a:extLst>
                    <a:ext uri="{FF2B5EF4-FFF2-40B4-BE49-F238E27FC236}">
                      <a16:creationId xmlns:a16="http://schemas.microsoft.com/office/drawing/2014/main" id="{01586B9E-69E2-4666-A4AD-9CB9159D10B6}"/>
                    </a:ext>
                  </a:extLst>
                </p:cNvPr>
                <p:cNvSpPr/>
                <p:nvPr/>
              </p:nvSpPr>
              <p:spPr>
                <a:xfrm rot="5400000" flipV="1">
                  <a:off x="4381512" y="-7086597"/>
                  <a:ext cx="9563074" cy="15659087"/>
                </a:xfrm>
                <a:prstGeom prst="arc">
                  <a:avLst>
                    <a:gd name="adj1" fmla="val 16367971"/>
                    <a:gd name="adj2" fmla="val 0"/>
                  </a:avLst>
                </a:prstGeom>
                <a:ln w="76200">
                  <a:solidFill>
                    <a:srgbClr val="EF3B2C"/>
                  </a:solidFill>
                  <a:prstDash val="sysDash"/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fr-CA" dirty="0"/>
                </a:p>
              </p:txBody>
            </p:sp>
            <p:sp>
              <p:nvSpPr>
                <p:cNvPr id="8" name="Arc 7">
                  <a:extLst>
                    <a:ext uri="{FF2B5EF4-FFF2-40B4-BE49-F238E27FC236}">
                      <a16:creationId xmlns:a16="http://schemas.microsoft.com/office/drawing/2014/main" id="{0F5C8AC2-3708-440D-8104-4E1BA58F8326}"/>
                    </a:ext>
                  </a:extLst>
                </p:cNvPr>
                <p:cNvSpPr/>
                <p:nvPr/>
              </p:nvSpPr>
              <p:spPr>
                <a:xfrm flipV="1">
                  <a:off x="-8248637" y="-647708"/>
                  <a:ext cx="18497535" cy="6172191"/>
                </a:xfrm>
                <a:prstGeom prst="arc">
                  <a:avLst>
                    <a:gd name="adj1" fmla="val 16200000"/>
                    <a:gd name="adj2" fmla="val 21033188"/>
                  </a:avLst>
                </a:prstGeom>
                <a:ln w="76200">
                  <a:solidFill>
                    <a:srgbClr val="00B050"/>
                  </a:solidFill>
                  <a:prstDash val="sysDash"/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fr-CA"/>
                </a:p>
              </p:txBody>
            </p:sp>
            <p:sp>
              <p:nvSpPr>
                <p:cNvPr id="9" name="Arc 8">
                  <a:extLst>
                    <a:ext uri="{FF2B5EF4-FFF2-40B4-BE49-F238E27FC236}">
                      <a16:creationId xmlns:a16="http://schemas.microsoft.com/office/drawing/2014/main" id="{C9D06D86-747B-4C36-BF5E-8F447747DF59}"/>
                    </a:ext>
                  </a:extLst>
                </p:cNvPr>
                <p:cNvSpPr/>
                <p:nvPr/>
              </p:nvSpPr>
              <p:spPr>
                <a:xfrm rot="5400000" flipV="1">
                  <a:off x="2309816" y="-3910010"/>
                  <a:ext cx="7077073" cy="8801093"/>
                </a:xfrm>
                <a:prstGeom prst="arc">
                  <a:avLst>
                    <a:gd name="adj1" fmla="val 16367971"/>
                    <a:gd name="adj2" fmla="val 0"/>
                  </a:avLst>
                </a:prstGeom>
                <a:ln w="76200">
                  <a:solidFill>
                    <a:srgbClr val="08519C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fr-CA"/>
                </a:p>
              </p:txBody>
            </p:sp>
            <p:grpSp>
              <p:nvGrpSpPr>
                <p:cNvPr id="10" name="Group 9">
                  <a:extLst>
                    <a:ext uri="{FF2B5EF4-FFF2-40B4-BE49-F238E27FC236}">
                      <a16:creationId xmlns:a16="http://schemas.microsoft.com/office/drawing/2014/main" id="{8F19B049-19CD-4C10-9591-09272CDB43DD}"/>
                    </a:ext>
                  </a:extLst>
                </p:cNvPr>
                <p:cNvGrpSpPr/>
                <p:nvPr/>
              </p:nvGrpSpPr>
              <p:grpSpPr>
                <a:xfrm>
                  <a:off x="800100" y="381000"/>
                  <a:ext cx="9299573" cy="7512685"/>
                  <a:chOff x="800100" y="381000"/>
                  <a:chExt cx="9299573" cy="7512685"/>
                </a:xfrm>
              </p:grpSpPr>
              <p:grpSp>
                <p:nvGrpSpPr>
                  <p:cNvPr id="11" name="Group 10">
                    <a:extLst>
                      <a:ext uri="{FF2B5EF4-FFF2-40B4-BE49-F238E27FC236}">
                        <a16:creationId xmlns:a16="http://schemas.microsoft.com/office/drawing/2014/main" id="{C0EDD02F-8B32-4C49-A7E8-35D0659DE8D9}"/>
                      </a:ext>
                    </a:extLst>
                  </p:cNvPr>
                  <p:cNvGrpSpPr/>
                  <p:nvPr/>
                </p:nvGrpSpPr>
                <p:grpSpPr>
                  <a:xfrm>
                    <a:off x="800100" y="381000"/>
                    <a:ext cx="8877303" cy="5562600"/>
                    <a:chOff x="800100" y="381000"/>
                    <a:chExt cx="8877303" cy="5562600"/>
                  </a:xfrm>
                </p:grpSpPr>
                <p:cxnSp>
                  <p:nvCxnSpPr>
                    <p:cNvPr id="14" name="Straight Arrow Connector 13">
                      <a:extLst>
                        <a:ext uri="{FF2B5EF4-FFF2-40B4-BE49-F238E27FC236}">
                          <a16:creationId xmlns:a16="http://schemas.microsoft.com/office/drawing/2014/main" id="{104E7F48-3BCD-4FA1-A387-E237E7B20190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00100" y="381000"/>
                      <a:ext cx="0" cy="5562600"/>
                    </a:xfrm>
                    <a:prstGeom prst="straightConnector1">
                      <a:avLst/>
                    </a:prstGeom>
                    <a:ln w="57150"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5" name="Straight Arrow Connector 14">
                      <a:extLst>
                        <a:ext uri="{FF2B5EF4-FFF2-40B4-BE49-F238E27FC236}">
                          <a16:creationId xmlns:a16="http://schemas.microsoft.com/office/drawing/2014/main" id="{59C9F97B-5FF8-4447-814A-2049065E3842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800100" y="5943600"/>
                      <a:ext cx="8648700" cy="0"/>
                    </a:xfrm>
                    <a:prstGeom prst="straightConnector1">
                      <a:avLst/>
                    </a:prstGeom>
                    <a:ln w="57150"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6" name="Arc 15">
                      <a:extLst>
                        <a:ext uri="{FF2B5EF4-FFF2-40B4-BE49-F238E27FC236}">
                          <a16:creationId xmlns:a16="http://schemas.microsoft.com/office/drawing/2014/main" id="{46AC447F-72EE-424F-90CB-5A553A8F31E1}"/>
                        </a:ext>
                      </a:extLst>
                    </p:cNvPr>
                    <p:cNvSpPr/>
                    <p:nvPr/>
                  </p:nvSpPr>
                  <p:spPr>
                    <a:xfrm rot="16200000" flipH="1" flipV="1">
                      <a:off x="4364051" y="-1284278"/>
                      <a:ext cx="2695557" cy="7931147"/>
                    </a:xfrm>
                    <a:prstGeom prst="arc">
                      <a:avLst>
                        <a:gd name="adj1" fmla="val 16764063"/>
                        <a:gd name="adj2" fmla="val 0"/>
                      </a:avLst>
                    </a:prstGeom>
                    <a:ln w="76200">
                      <a:solidFill>
                        <a:srgbClr val="08519C"/>
                      </a:solidFill>
                      <a:headEnd type="triangle" w="med" len="med"/>
                      <a:tailEnd type="none" w="med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CA"/>
                    </a:p>
                  </p:txBody>
                </p:sp>
                <p:sp>
                  <p:nvSpPr>
                    <p:cNvPr id="17" name="TextBox 16">
                      <a:extLst>
                        <a:ext uri="{FF2B5EF4-FFF2-40B4-BE49-F238E27FC236}">
                          <a16:creationId xmlns:a16="http://schemas.microsoft.com/office/drawing/2014/main" id="{BF052C09-78A3-483F-A03B-C3FFD7FAF2D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209677" y="4714955"/>
                      <a:ext cx="2781295" cy="64633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fr-CA" sz="3600" b="1" dirty="0">
                          <a:solidFill>
                            <a:srgbClr val="00B050"/>
                          </a:solidFill>
                        </a:rPr>
                        <a:t>Variance</a:t>
                      </a:r>
                    </a:p>
                  </p:txBody>
                </p:sp>
                <p:sp>
                  <p:nvSpPr>
                    <p:cNvPr id="18" name="TextBox 17">
                      <a:extLst>
                        <a:ext uri="{FF2B5EF4-FFF2-40B4-BE49-F238E27FC236}">
                          <a16:creationId xmlns:a16="http://schemas.microsoft.com/office/drawing/2014/main" id="{5AD23C2B-BB31-4DEA-91A0-A2A05CDAA8F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517659" y="3344702"/>
                      <a:ext cx="2781295" cy="64633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fr-CA" sz="3600" b="1" dirty="0">
                          <a:solidFill>
                            <a:srgbClr val="EF3B2C"/>
                          </a:solidFill>
                        </a:rPr>
                        <a:t>Biais</a:t>
                      </a:r>
                    </a:p>
                  </p:txBody>
                </p:sp>
                <p:sp>
                  <p:nvSpPr>
                    <p:cNvPr id="19" name="TextBox 18">
                      <a:extLst>
                        <a:ext uri="{FF2B5EF4-FFF2-40B4-BE49-F238E27FC236}">
                          <a16:creationId xmlns:a16="http://schemas.microsoft.com/office/drawing/2014/main" id="{5CDD2A76-883F-4F2B-8694-93C48CF3F65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200276" y="1038208"/>
                      <a:ext cx="4343403" cy="120032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fr-CA" sz="3600" b="1" dirty="0">
                          <a:solidFill>
                            <a:srgbClr val="08519C"/>
                          </a:solidFill>
                        </a:rPr>
                        <a:t>Erreur de </a:t>
                      </a:r>
                      <a:br>
                        <a:rPr lang="fr-CA" sz="3600" b="1" dirty="0">
                          <a:solidFill>
                            <a:srgbClr val="08519C"/>
                          </a:solidFill>
                        </a:rPr>
                      </a:br>
                      <a:r>
                        <a:rPr lang="fr-CA" sz="3600" b="1" dirty="0">
                          <a:solidFill>
                            <a:srgbClr val="08519C"/>
                          </a:solidFill>
                        </a:rPr>
                        <a:t>généralisation</a:t>
                      </a:r>
                    </a:p>
                  </p:txBody>
                </p:sp>
              </p:grpSp>
              <p:cxnSp>
                <p:nvCxnSpPr>
                  <p:cNvPr id="12" name="Straight Connector 11">
                    <a:extLst>
                      <a:ext uri="{FF2B5EF4-FFF2-40B4-BE49-F238E27FC236}">
                        <a16:creationId xmlns:a16="http://schemas.microsoft.com/office/drawing/2014/main" id="{15169B4C-1393-4664-B4BA-63ACDE29230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848352" y="2438387"/>
                    <a:ext cx="12685" cy="4747412"/>
                  </a:xfrm>
                  <a:prstGeom prst="line">
                    <a:avLst/>
                  </a:prstGeom>
                  <a:ln w="76200">
                    <a:solidFill>
                      <a:srgbClr val="08519C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2526B5B2-46CD-4131-A199-18F5F372C0EE}"/>
                      </a:ext>
                    </a:extLst>
                  </p:cNvPr>
                  <p:cNvSpPr txBox="1"/>
                  <p:nvPr/>
                </p:nvSpPr>
                <p:spPr>
                  <a:xfrm>
                    <a:off x="1597031" y="7185799"/>
                    <a:ext cx="8502642" cy="70788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fr-CA" sz="4000" b="1" dirty="0">
                        <a:solidFill>
                          <a:srgbClr val="08519C"/>
                        </a:solidFill>
                      </a:rPr>
                      <a:t>Compromis « biais - variance » optimal</a:t>
                    </a:r>
                  </a:p>
                </p:txBody>
              </p:sp>
            </p:grpSp>
          </p:grp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98DB278-D44E-4BBE-9465-ED223CB9E4BD}"/>
                  </a:ext>
                </a:extLst>
              </p:cNvPr>
              <p:cNvSpPr txBox="1"/>
              <p:nvPr/>
            </p:nvSpPr>
            <p:spPr>
              <a:xfrm>
                <a:off x="-333376" y="7815288"/>
                <a:ext cx="1981200" cy="6617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CA" sz="3700" b="1" dirty="0"/>
                  <a:t>Erreur</a:t>
                </a:r>
              </a:p>
            </p:txBody>
          </p: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0919661-5E95-4EF9-A410-0D823C3B49CC}"/>
                </a:ext>
              </a:extLst>
            </p:cNvPr>
            <p:cNvSpPr txBox="1"/>
            <p:nvPr/>
          </p:nvSpPr>
          <p:spPr>
            <a:xfrm>
              <a:off x="20192988" y="7505700"/>
              <a:ext cx="425132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A" sz="4000" b="1" dirty="0">
                  <a:solidFill>
                    <a:srgbClr val="EF3B2C"/>
                  </a:solidFill>
                </a:rPr>
                <a:t>Surapprentissage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79FD334-1E40-4ABA-990E-023B7A75C097}"/>
                </a:ext>
              </a:extLst>
            </p:cNvPr>
            <p:cNvSpPr txBox="1"/>
            <p:nvPr/>
          </p:nvSpPr>
          <p:spPr>
            <a:xfrm>
              <a:off x="15144735" y="7505700"/>
              <a:ext cx="5048252" cy="7295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CA" sz="4000" b="1" dirty="0">
                  <a:solidFill>
                    <a:srgbClr val="00B050"/>
                  </a:solidFill>
                </a:rPr>
                <a:t>Sous-apprentissage</a:t>
              </a: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99510E03-2B67-47E6-A506-316F51A0053B}"/>
              </a:ext>
            </a:extLst>
          </p:cNvPr>
          <p:cNvSpPr txBox="1"/>
          <p:nvPr/>
        </p:nvSpPr>
        <p:spPr>
          <a:xfrm>
            <a:off x="19836251" y="12520211"/>
            <a:ext cx="4866368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3700" b="1" dirty="0"/>
              <a:t>Complexité du modèle</a:t>
            </a:r>
          </a:p>
        </p:txBody>
      </p:sp>
    </p:spTree>
    <p:extLst>
      <p:ext uri="{BB962C8B-B14F-4D97-AF65-F5344CB8AC3E}">
        <p14:creationId xmlns:p14="http://schemas.microsoft.com/office/powerpoint/2010/main" val="18233228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0FDD1FD-49C6-4CAF-A371-3D79CB109F68}"/>
                  </a:ext>
                </a:extLst>
              </p:cNvPr>
              <p:cNvSpPr txBox="1"/>
              <p:nvPr/>
            </p:nvSpPr>
            <p:spPr>
              <a:xfrm>
                <a:off x="-7658101" y="707886"/>
                <a:ext cx="28659804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CA" sz="4000" b="1" dirty="0"/>
                  <a:t>Toutefois, comme on l’a vu plus tôt, augmenter </a:t>
                </a:r>
                <a14:m>
                  <m:oMath xmlns:m="http://schemas.openxmlformats.org/officeDocument/2006/math">
                    <m:r>
                      <a:rPr lang="fr-CA" sz="4000" b="1" i="1" smtClean="0">
                        <a:latin typeface="Cambria Math" panose="02040503050406030204" pitchFamily="18" charset="0"/>
                      </a:rPr>
                      <m:t>𝑵</m:t>
                    </m:r>
                  </m:oMath>
                </a14:m>
                <a:r>
                  <a:rPr lang="fr-CA" sz="4000" b="1" dirty="0"/>
                  <a:t> permet de réduire la variance du modèle.</a:t>
                </a:r>
              </a:p>
              <a:p>
                <a:endParaRPr lang="fr-CA" sz="4000" dirty="0"/>
              </a:p>
              <a:p>
                <a:r>
                  <a:rPr lang="fr-CA" sz="4000" dirty="0"/>
                  <a:t>Ainsi, dire qu’un modèle est « trop » ou « pas assez » complexe est contextuel à la taille de l’ensemble d’entraînement.</a:t>
                </a:r>
                <a:endParaRPr lang="fr-CA" sz="36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0FDD1FD-49C6-4CAF-A371-3D79CB109F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658101" y="707886"/>
                <a:ext cx="28659804" cy="1938992"/>
              </a:xfrm>
              <a:prstGeom prst="rect">
                <a:avLst/>
              </a:prstGeom>
              <a:blipFill>
                <a:blip r:embed="rId3"/>
                <a:stretch>
                  <a:fillRect l="-766" t="-5660" b="-12579"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-7658101" y="-707887"/>
            <a:ext cx="286598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b="1" dirty="0">
                <a:solidFill>
                  <a:srgbClr val="08519C"/>
                </a:solidFill>
              </a:rPr>
              <a:t>1.3.2. APPRENTISSAGE MACHINE : COMPROMIS BIAIS-VARIANCE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1F62711-A5FE-48B3-BA41-A867D90F002A}"/>
              </a:ext>
            </a:extLst>
          </p:cNvPr>
          <p:cNvGrpSpPr/>
          <p:nvPr/>
        </p:nvGrpSpPr>
        <p:grpSpPr>
          <a:xfrm>
            <a:off x="-13892193" y="-307251"/>
            <a:ext cx="40166886" cy="11948132"/>
            <a:chOff x="-13892193" y="-307251"/>
            <a:chExt cx="40166886" cy="11948132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FD95A79A-6065-41F3-905D-0CAD83EE58CA}"/>
                </a:ext>
              </a:extLst>
            </p:cNvPr>
            <p:cNvSpPr/>
            <p:nvPr/>
          </p:nvSpPr>
          <p:spPr>
            <a:xfrm>
              <a:off x="10070693" y="4112339"/>
              <a:ext cx="6158243" cy="5562601"/>
            </a:xfrm>
            <a:prstGeom prst="rect">
              <a:avLst/>
            </a:prstGeom>
            <a:solidFill>
              <a:srgbClr val="00B050">
                <a:alpha val="2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C5594A8B-65B0-4AB5-9CE4-689F8627D1AF}"/>
                </a:ext>
              </a:extLst>
            </p:cNvPr>
            <p:cNvSpPr/>
            <p:nvPr/>
          </p:nvSpPr>
          <p:spPr>
            <a:xfrm>
              <a:off x="16228938" y="4112339"/>
              <a:ext cx="2477771" cy="5562601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257F17A1-1BDA-4542-A1A3-D1F87176D52D}"/>
                </a:ext>
              </a:extLst>
            </p:cNvPr>
            <p:cNvSpPr/>
            <p:nvPr/>
          </p:nvSpPr>
          <p:spPr>
            <a:xfrm>
              <a:off x="-4843457" y="4076699"/>
              <a:ext cx="5048253" cy="5562601"/>
            </a:xfrm>
            <a:prstGeom prst="rect">
              <a:avLst/>
            </a:prstGeom>
            <a:solidFill>
              <a:srgbClr val="00B050">
                <a:alpha val="2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B3F99FA1-CEDF-4AFE-9BFF-EE6D602B097D}"/>
                </a:ext>
              </a:extLst>
            </p:cNvPr>
            <p:cNvSpPr/>
            <p:nvPr/>
          </p:nvSpPr>
          <p:spPr>
            <a:xfrm>
              <a:off x="192110" y="4076699"/>
              <a:ext cx="3600450" cy="5562601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888E30C1-3EAE-41B9-8D0D-8EEF0847E5E2}"/>
                </a:ext>
              </a:extLst>
            </p:cNvPr>
            <p:cNvGrpSpPr/>
            <p:nvPr/>
          </p:nvGrpSpPr>
          <p:grpSpPr>
            <a:xfrm>
              <a:off x="-13892193" y="-307251"/>
              <a:ext cx="40166886" cy="11948132"/>
              <a:chOff x="-13050057" y="-4368285"/>
              <a:chExt cx="40166886" cy="11948132"/>
            </a:xfrm>
          </p:grpSpPr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4086845F-AF14-4B37-BC81-3E7D241B3261}"/>
                  </a:ext>
                </a:extLst>
              </p:cNvPr>
              <p:cNvGrpSpPr/>
              <p:nvPr/>
            </p:nvGrpSpPr>
            <p:grpSpPr>
              <a:xfrm>
                <a:off x="-13050057" y="-4368285"/>
                <a:ext cx="25241229" cy="11948132"/>
                <a:chOff x="-8248637" y="-4038590"/>
                <a:chExt cx="25241229" cy="11948132"/>
              </a:xfrm>
            </p:grpSpPr>
            <p:sp>
              <p:nvSpPr>
                <p:cNvPr id="44" name="Arc 43">
                  <a:extLst>
                    <a:ext uri="{FF2B5EF4-FFF2-40B4-BE49-F238E27FC236}">
                      <a16:creationId xmlns:a16="http://schemas.microsoft.com/office/drawing/2014/main" id="{C7DBDCC6-F462-4985-9052-30BD7AA6E74A}"/>
                    </a:ext>
                  </a:extLst>
                </p:cNvPr>
                <p:cNvSpPr/>
                <p:nvPr/>
              </p:nvSpPr>
              <p:spPr>
                <a:xfrm rot="5400000" flipV="1">
                  <a:off x="4381512" y="-7086597"/>
                  <a:ext cx="9563074" cy="15659087"/>
                </a:xfrm>
                <a:prstGeom prst="arc">
                  <a:avLst>
                    <a:gd name="adj1" fmla="val 16367971"/>
                    <a:gd name="adj2" fmla="val 0"/>
                  </a:avLst>
                </a:prstGeom>
                <a:ln w="76200">
                  <a:solidFill>
                    <a:srgbClr val="EF3B2C"/>
                  </a:solidFill>
                  <a:prstDash val="sysDash"/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fr-CA" dirty="0"/>
                </a:p>
              </p:txBody>
            </p:sp>
            <p:sp>
              <p:nvSpPr>
                <p:cNvPr id="45" name="Arc 44">
                  <a:extLst>
                    <a:ext uri="{FF2B5EF4-FFF2-40B4-BE49-F238E27FC236}">
                      <a16:creationId xmlns:a16="http://schemas.microsoft.com/office/drawing/2014/main" id="{FC4884BF-71B8-4C61-AED9-698EC26D0DA6}"/>
                    </a:ext>
                  </a:extLst>
                </p:cNvPr>
                <p:cNvSpPr/>
                <p:nvPr/>
              </p:nvSpPr>
              <p:spPr>
                <a:xfrm flipV="1">
                  <a:off x="-8248637" y="-647708"/>
                  <a:ext cx="18497535" cy="6172191"/>
                </a:xfrm>
                <a:prstGeom prst="arc">
                  <a:avLst>
                    <a:gd name="adj1" fmla="val 16200000"/>
                    <a:gd name="adj2" fmla="val 21033188"/>
                  </a:avLst>
                </a:prstGeom>
                <a:ln w="76200">
                  <a:solidFill>
                    <a:srgbClr val="00B050"/>
                  </a:solidFill>
                  <a:prstDash val="sysDash"/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fr-CA"/>
                </a:p>
              </p:txBody>
            </p:sp>
            <p:sp>
              <p:nvSpPr>
                <p:cNvPr id="46" name="Arc 45">
                  <a:extLst>
                    <a:ext uri="{FF2B5EF4-FFF2-40B4-BE49-F238E27FC236}">
                      <a16:creationId xmlns:a16="http://schemas.microsoft.com/office/drawing/2014/main" id="{B118CA02-58C4-4AFB-BF91-989EDF9E3716}"/>
                    </a:ext>
                  </a:extLst>
                </p:cNvPr>
                <p:cNvSpPr/>
                <p:nvPr/>
              </p:nvSpPr>
              <p:spPr>
                <a:xfrm rot="5400000" flipV="1">
                  <a:off x="2309816" y="-3910010"/>
                  <a:ext cx="7077073" cy="8801093"/>
                </a:xfrm>
                <a:prstGeom prst="arc">
                  <a:avLst>
                    <a:gd name="adj1" fmla="val 16367971"/>
                    <a:gd name="adj2" fmla="val 0"/>
                  </a:avLst>
                </a:prstGeom>
                <a:ln w="76200">
                  <a:solidFill>
                    <a:srgbClr val="08519C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fr-CA"/>
                </a:p>
              </p:txBody>
            </p:sp>
            <p:grpSp>
              <p:nvGrpSpPr>
                <p:cNvPr id="47" name="Group 46">
                  <a:extLst>
                    <a:ext uri="{FF2B5EF4-FFF2-40B4-BE49-F238E27FC236}">
                      <a16:creationId xmlns:a16="http://schemas.microsoft.com/office/drawing/2014/main" id="{9E7CED58-9941-487A-8671-D37901B14496}"/>
                    </a:ext>
                  </a:extLst>
                </p:cNvPr>
                <p:cNvGrpSpPr/>
                <p:nvPr/>
              </p:nvGrpSpPr>
              <p:grpSpPr>
                <a:xfrm>
                  <a:off x="800100" y="381000"/>
                  <a:ext cx="8877303" cy="7528542"/>
                  <a:chOff x="800100" y="381000"/>
                  <a:chExt cx="8877303" cy="7528542"/>
                </a:xfrm>
              </p:grpSpPr>
              <p:grpSp>
                <p:nvGrpSpPr>
                  <p:cNvPr id="48" name="Group 47">
                    <a:extLst>
                      <a:ext uri="{FF2B5EF4-FFF2-40B4-BE49-F238E27FC236}">
                        <a16:creationId xmlns:a16="http://schemas.microsoft.com/office/drawing/2014/main" id="{E26DED5B-180E-42BF-B044-AAD5775227E4}"/>
                      </a:ext>
                    </a:extLst>
                  </p:cNvPr>
                  <p:cNvGrpSpPr/>
                  <p:nvPr/>
                </p:nvGrpSpPr>
                <p:grpSpPr>
                  <a:xfrm>
                    <a:off x="800100" y="381000"/>
                    <a:ext cx="8877303" cy="5562600"/>
                    <a:chOff x="800100" y="381000"/>
                    <a:chExt cx="8877303" cy="5562600"/>
                  </a:xfrm>
                </p:grpSpPr>
                <p:cxnSp>
                  <p:nvCxnSpPr>
                    <p:cNvPr id="51" name="Straight Arrow Connector 50">
                      <a:extLst>
                        <a:ext uri="{FF2B5EF4-FFF2-40B4-BE49-F238E27FC236}">
                          <a16:creationId xmlns:a16="http://schemas.microsoft.com/office/drawing/2014/main" id="{EA55F0E7-E910-47CA-BE15-763E702356E6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00100" y="381000"/>
                      <a:ext cx="0" cy="5562600"/>
                    </a:xfrm>
                    <a:prstGeom prst="straightConnector1">
                      <a:avLst/>
                    </a:prstGeom>
                    <a:ln w="57150"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2" name="Straight Arrow Connector 51">
                      <a:extLst>
                        <a:ext uri="{FF2B5EF4-FFF2-40B4-BE49-F238E27FC236}">
                          <a16:creationId xmlns:a16="http://schemas.microsoft.com/office/drawing/2014/main" id="{165AFC8D-06B8-4BAB-8B32-5F31C928AA2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800100" y="5943600"/>
                      <a:ext cx="8648700" cy="0"/>
                    </a:xfrm>
                    <a:prstGeom prst="straightConnector1">
                      <a:avLst/>
                    </a:prstGeom>
                    <a:ln w="57150"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53" name="Arc 52">
                      <a:extLst>
                        <a:ext uri="{FF2B5EF4-FFF2-40B4-BE49-F238E27FC236}">
                          <a16:creationId xmlns:a16="http://schemas.microsoft.com/office/drawing/2014/main" id="{32C42008-5F93-487E-B9CF-5D3E4F520815}"/>
                        </a:ext>
                      </a:extLst>
                    </p:cNvPr>
                    <p:cNvSpPr/>
                    <p:nvPr/>
                  </p:nvSpPr>
                  <p:spPr>
                    <a:xfrm rot="16200000" flipH="1" flipV="1">
                      <a:off x="4364051" y="-1284278"/>
                      <a:ext cx="2695557" cy="7931147"/>
                    </a:xfrm>
                    <a:prstGeom prst="arc">
                      <a:avLst>
                        <a:gd name="adj1" fmla="val 16764063"/>
                        <a:gd name="adj2" fmla="val 0"/>
                      </a:avLst>
                    </a:prstGeom>
                    <a:ln w="76200">
                      <a:solidFill>
                        <a:srgbClr val="08519C"/>
                      </a:solidFill>
                      <a:headEnd type="triangle" w="med" len="med"/>
                      <a:tailEnd type="none" w="med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CA"/>
                    </a:p>
                  </p:txBody>
                </p:sp>
                <p:sp>
                  <p:nvSpPr>
                    <p:cNvPr id="54" name="TextBox 53">
                      <a:extLst>
                        <a:ext uri="{FF2B5EF4-FFF2-40B4-BE49-F238E27FC236}">
                          <a16:creationId xmlns:a16="http://schemas.microsoft.com/office/drawing/2014/main" id="{1214F6BC-F95C-4280-81B0-673C1FAC603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095382" y="4842050"/>
                      <a:ext cx="2781295" cy="58477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fr-CA" sz="3200" b="1" dirty="0">
                          <a:solidFill>
                            <a:srgbClr val="00B050"/>
                          </a:solidFill>
                        </a:rPr>
                        <a:t>Variance</a:t>
                      </a:r>
                    </a:p>
                  </p:txBody>
                </p:sp>
                <p:sp>
                  <p:nvSpPr>
                    <p:cNvPr id="55" name="TextBox 54">
                      <a:extLst>
                        <a:ext uri="{FF2B5EF4-FFF2-40B4-BE49-F238E27FC236}">
                          <a16:creationId xmlns:a16="http://schemas.microsoft.com/office/drawing/2014/main" id="{8B5713D3-9AD6-4F42-9507-A79569F671B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095383" y="2890931"/>
                      <a:ext cx="2781295" cy="58477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fr-CA" sz="3200" b="1" dirty="0">
                          <a:solidFill>
                            <a:srgbClr val="EF3B2C"/>
                          </a:solidFill>
                        </a:rPr>
                        <a:t>Biais</a:t>
                      </a:r>
                    </a:p>
                  </p:txBody>
                </p:sp>
                <p:sp>
                  <p:nvSpPr>
                    <p:cNvPr id="56" name="TextBox 55">
                      <a:extLst>
                        <a:ext uri="{FF2B5EF4-FFF2-40B4-BE49-F238E27FC236}">
                          <a16:creationId xmlns:a16="http://schemas.microsoft.com/office/drawing/2014/main" id="{2352C45D-213E-427F-B60B-C1C25B30E94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324164" y="1372816"/>
                      <a:ext cx="4343403" cy="120032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fr-CA" sz="3600" b="1" dirty="0">
                          <a:solidFill>
                            <a:srgbClr val="08519C"/>
                          </a:solidFill>
                        </a:rPr>
                        <a:t>Erreur de </a:t>
                      </a:r>
                      <a:br>
                        <a:rPr lang="fr-CA" sz="3600" b="1" dirty="0">
                          <a:solidFill>
                            <a:srgbClr val="08519C"/>
                          </a:solidFill>
                        </a:rPr>
                      </a:br>
                      <a:r>
                        <a:rPr lang="fr-CA" sz="3600" b="1" dirty="0">
                          <a:solidFill>
                            <a:srgbClr val="08519C"/>
                          </a:solidFill>
                        </a:rPr>
                        <a:t>généralisation</a:t>
                      </a:r>
                    </a:p>
                  </p:txBody>
                </p:sp>
              </p:grpSp>
              <p:cxnSp>
                <p:nvCxnSpPr>
                  <p:cNvPr id="49" name="Straight Connector 48">
                    <a:extLst>
                      <a:ext uri="{FF2B5EF4-FFF2-40B4-BE49-F238E27FC236}">
                        <a16:creationId xmlns:a16="http://schemas.microsoft.com/office/drawing/2014/main" id="{4081C367-1BA7-41D1-A65F-814C073EA7F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848352" y="2438387"/>
                    <a:ext cx="0" cy="4824824"/>
                  </a:xfrm>
                  <a:prstGeom prst="line">
                    <a:avLst/>
                  </a:prstGeom>
                  <a:ln w="76200">
                    <a:solidFill>
                      <a:srgbClr val="08519C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0" name="TextBox 49">
                    <a:extLst>
                      <a:ext uri="{FF2B5EF4-FFF2-40B4-BE49-F238E27FC236}">
                        <a16:creationId xmlns:a16="http://schemas.microsoft.com/office/drawing/2014/main" id="{6D89BC78-48C2-4E9A-BA9E-721908289F24}"/>
                      </a:ext>
                    </a:extLst>
                  </p:cNvPr>
                  <p:cNvSpPr txBox="1"/>
                  <p:nvPr/>
                </p:nvSpPr>
                <p:spPr>
                  <a:xfrm>
                    <a:off x="2043591" y="7263211"/>
                    <a:ext cx="7571293" cy="64633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fr-CA" sz="3600" b="1" dirty="0">
                        <a:solidFill>
                          <a:srgbClr val="08519C"/>
                        </a:solidFill>
                      </a:rPr>
                      <a:t>Compromis « biais-variance » optimal</a:t>
                    </a:r>
                  </a:p>
                </p:txBody>
              </p:sp>
            </p:grpSp>
          </p:grp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82747774-F04A-4047-809D-F2FDB0D02C6E}"/>
                  </a:ext>
                </a:extLst>
              </p:cNvPr>
              <p:cNvGrpSpPr/>
              <p:nvPr/>
            </p:nvGrpSpPr>
            <p:grpSpPr>
              <a:xfrm>
                <a:off x="1942273" y="-4368285"/>
                <a:ext cx="25174556" cy="11881265"/>
                <a:chOff x="-8181964" y="-4038590"/>
                <a:chExt cx="25174556" cy="11881265"/>
              </a:xfrm>
            </p:grpSpPr>
            <p:sp>
              <p:nvSpPr>
                <p:cNvPr id="32" name="Arc 31">
                  <a:extLst>
                    <a:ext uri="{FF2B5EF4-FFF2-40B4-BE49-F238E27FC236}">
                      <a16:creationId xmlns:a16="http://schemas.microsoft.com/office/drawing/2014/main" id="{BAA6F22F-0B56-4BE6-A01B-71E4ECAA789D}"/>
                    </a:ext>
                  </a:extLst>
                </p:cNvPr>
                <p:cNvSpPr/>
                <p:nvPr/>
              </p:nvSpPr>
              <p:spPr>
                <a:xfrm rot="5400000" flipV="1">
                  <a:off x="4381512" y="-7086597"/>
                  <a:ext cx="9563074" cy="15659087"/>
                </a:xfrm>
                <a:prstGeom prst="arc">
                  <a:avLst>
                    <a:gd name="adj1" fmla="val 16367971"/>
                    <a:gd name="adj2" fmla="val 0"/>
                  </a:avLst>
                </a:prstGeom>
                <a:ln w="76200">
                  <a:solidFill>
                    <a:srgbClr val="EF3B2C"/>
                  </a:solidFill>
                  <a:prstDash val="sysDash"/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fr-CA" dirty="0"/>
                </a:p>
              </p:txBody>
            </p:sp>
            <p:sp>
              <p:nvSpPr>
                <p:cNvPr id="33" name="Arc 32">
                  <a:extLst>
                    <a:ext uri="{FF2B5EF4-FFF2-40B4-BE49-F238E27FC236}">
                      <a16:creationId xmlns:a16="http://schemas.microsoft.com/office/drawing/2014/main" id="{D5FB68D2-B8C0-48E6-8399-E776BE3334B1}"/>
                    </a:ext>
                  </a:extLst>
                </p:cNvPr>
                <p:cNvSpPr/>
                <p:nvPr/>
              </p:nvSpPr>
              <p:spPr>
                <a:xfrm flipV="1">
                  <a:off x="-8181964" y="1544289"/>
                  <a:ext cx="19278566" cy="4160253"/>
                </a:xfrm>
                <a:prstGeom prst="arc">
                  <a:avLst>
                    <a:gd name="adj1" fmla="val 15769662"/>
                    <a:gd name="adj2" fmla="val 21033188"/>
                  </a:avLst>
                </a:prstGeom>
                <a:ln w="76200">
                  <a:solidFill>
                    <a:srgbClr val="00B050"/>
                  </a:solidFill>
                  <a:prstDash val="sysDash"/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fr-CA"/>
                </a:p>
              </p:txBody>
            </p:sp>
            <p:grpSp>
              <p:nvGrpSpPr>
                <p:cNvPr id="34" name="Group 33">
                  <a:extLst>
                    <a:ext uri="{FF2B5EF4-FFF2-40B4-BE49-F238E27FC236}">
                      <a16:creationId xmlns:a16="http://schemas.microsoft.com/office/drawing/2014/main" id="{9662BC9D-B36B-426A-AAD5-F9304FE046FD}"/>
                    </a:ext>
                  </a:extLst>
                </p:cNvPr>
                <p:cNvGrpSpPr/>
                <p:nvPr/>
              </p:nvGrpSpPr>
              <p:grpSpPr>
                <a:xfrm>
                  <a:off x="800100" y="381000"/>
                  <a:ext cx="9932384" cy="7461675"/>
                  <a:chOff x="800100" y="381000"/>
                  <a:chExt cx="9932384" cy="7461675"/>
                </a:xfrm>
              </p:grpSpPr>
              <p:grpSp>
                <p:nvGrpSpPr>
                  <p:cNvPr id="35" name="Group 34">
                    <a:extLst>
                      <a:ext uri="{FF2B5EF4-FFF2-40B4-BE49-F238E27FC236}">
                        <a16:creationId xmlns:a16="http://schemas.microsoft.com/office/drawing/2014/main" id="{9485A020-E9B8-4C53-BCFB-1C92C2E717EE}"/>
                      </a:ext>
                    </a:extLst>
                  </p:cNvPr>
                  <p:cNvGrpSpPr/>
                  <p:nvPr/>
                </p:nvGrpSpPr>
                <p:grpSpPr>
                  <a:xfrm>
                    <a:off x="800100" y="381000"/>
                    <a:ext cx="8648700" cy="5562600"/>
                    <a:chOff x="800100" y="381000"/>
                    <a:chExt cx="8648700" cy="5562600"/>
                  </a:xfrm>
                </p:grpSpPr>
                <p:cxnSp>
                  <p:nvCxnSpPr>
                    <p:cNvPr id="38" name="Straight Arrow Connector 37">
                      <a:extLst>
                        <a:ext uri="{FF2B5EF4-FFF2-40B4-BE49-F238E27FC236}">
                          <a16:creationId xmlns:a16="http://schemas.microsoft.com/office/drawing/2014/main" id="{07448A9E-1F27-496B-B4B0-C8F2B0717997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00100" y="381000"/>
                      <a:ext cx="0" cy="5562600"/>
                    </a:xfrm>
                    <a:prstGeom prst="straightConnector1">
                      <a:avLst/>
                    </a:prstGeom>
                    <a:ln w="57150"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9" name="Straight Arrow Connector 38">
                      <a:extLst>
                        <a:ext uri="{FF2B5EF4-FFF2-40B4-BE49-F238E27FC236}">
                          <a16:creationId xmlns:a16="http://schemas.microsoft.com/office/drawing/2014/main" id="{7F62CC22-42D3-492D-AC4F-B64FEFB351F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800100" y="5943600"/>
                      <a:ext cx="8648700" cy="0"/>
                    </a:xfrm>
                    <a:prstGeom prst="straightConnector1">
                      <a:avLst/>
                    </a:prstGeom>
                    <a:ln w="57150"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40" name="Arc 39">
                      <a:extLst>
                        <a:ext uri="{FF2B5EF4-FFF2-40B4-BE49-F238E27FC236}">
                          <a16:creationId xmlns:a16="http://schemas.microsoft.com/office/drawing/2014/main" id="{F4CE970E-EDA5-4D76-95E5-23BE25BCE4BE}"/>
                        </a:ext>
                      </a:extLst>
                    </p:cNvPr>
                    <p:cNvSpPr/>
                    <p:nvPr/>
                  </p:nvSpPr>
                  <p:spPr>
                    <a:xfrm rot="16200000" flipH="1" flipV="1">
                      <a:off x="6228094" y="1782589"/>
                      <a:ext cx="1336652" cy="4729238"/>
                    </a:xfrm>
                    <a:prstGeom prst="arc">
                      <a:avLst>
                        <a:gd name="adj1" fmla="val 16521393"/>
                        <a:gd name="adj2" fmla="val 0"/>
                      </a:avLst>
                    </a:prstGeom>
                    <a:ln w="76200">
                      <a:solidFill>
                        <a:srgbClr val="08519C"/>
                      </a:solidFill>
                      <a:headEnd type="triangle" w="med" len="med"/>
                      <a:tailEnd type="none" w="med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CA"/>
                    </a:p>
                  </p:txBody>
                </p:sp>
                <p:sp>
                  <p:nvSpPr>
                    <p:cNvPr id="41" name="TextBox 40">
                      <a:extLst>
                        <a:ext uri="{FF2B5EF4-FFF2-40B4-BE49-F238E27FC236}">
                          <a16:creationId xmlns:a16="http://schemas.microsoft.com/office/drawing/2014/main" id="{ADD7E5FF-44F8-42CB-BD45-C25FBA32A82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287346" y="5093887"/>
                      <a:ext cx="2781295" cy="58477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fr-CA" sz="3200" b="1" dirty="0">
                          <a:solidFill>
                            <a:srgbClr val="00B050"/>
                          </a:solidFill>
                        </a:rPr>
                        <a:t>Variance</a:t>
                      </a:r>
                    </a:p>
                  </p:txBody>
                </p:sp>
                <p:sp>
                  <p:nvSpPr>
                    <p:cNvPr id="42" name="TextBox 41">
                      <a:extLst>
                        <a:ext uri="{FF2B5EF4-FFF2-40B4-BE49-F238E27FC236}">
                          <a16:creationId xmlns:a16="http://schemas.microsoft.com/office/drawing/2014/main" id="{6693890E-48B4-42A0-B11E-5330A028195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326755" y="2989890"/>
                      <a:ext cx="2781295" cy="58477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fr-CA" sz="3200" b="1" dirty="0">
                          <a:solidFill>
                            <a:srgbClr val="EF3B2C"/>
                          </a:solidFill>
                        </a:rPr>
                        <a:t>Biais</a:t>
                      </a:r>
                    </a:p>
                  </p:txBody>
                </p:sp>
                <p:sp>
                  <p:nvSpPr>
                    <p:cNvPr id="43" name="TextBox 42">
                      <a:extLst>
                        <a:ext uri="{FF2B5EF4-FFF2-40B4-BE49-F238E27FC236}">
                          <a16:creationId xmlns:a16="http://schemas.microsoft.com/office/drawing/2014/main" id="{BEF532D4-B2B3-4301-A1C6-E88E150182A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444824" y="2547197"/>
                      <a:ext cx="4343403" cy="120032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fr-CA" sz="3600" b="1" dirty="0">
                          <a:solidFill>
                            <a:srgbClr val="08519C"/>
                          </a:solidFill>
                        </a:rPr>
                        <a:t>Erreur de </a:t>
                      </a:r>
                      <a:br>
                        <a:rPr lang="fr-CA" sz="3600" b="1" dirty="0">
                          <a:solidFill>
                            <a:srgbClr val="08519C"/>
                          </a:solidFill>
                        </a:rPr>
                      </a:br>
                      <a:r>
                        <a:rPr lang="fr-CA" sz="3600" b="1" dirty="0">
                          <a:solidFill>
                            <a:srgbClr val="08519C"/>
                          </a:solidFill>
                        </a:rPr>
                        <a:t>généralisation</a:t>
                      </a:r>
                    </a:p>
                  </p:txBody>
                </p:sp>
              </p:grpSp>
              <p:cxnSp>
                <p:nvCxnSpPr>
                  <p:cNvPr id="36" name="Straight Connector 35">
                    <a:extLst>
                      <a:ext uri="{FF2B5EF4-FFF2-40B4-BE49-F238E27FC236}">
                        <a16:creationId xmlns:a16="http://schemas.microsoft.com/office/drawing/2014/main" id="{9BEC2720-1B2C-45F1-8795-4C9370851B7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946838" y="2368992"/>
                    <a:ext cx="0" cy="4827352"/>
                  </a:xfrm>
                  <a:prstGeom prst="line">
                    <a:avLst/>
                  </a:prstGeom>
                  <a:ln w="76200">
                    <a:solidFill>
                      <a:srgbClr val="08519C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E082E91B-46F8-4FCC-8D94-4F29BDD5BBED}"/>
                      </a:ext>
                    </a:extLst>
                  </p:cNvPr>
                  <p:cNvSpPr txBox="1"/>
                  <p:nvPr/>
                </p:nvSpPr>
                <p:spPr>
                  <a:xfrm>
                    <a:off x="3161191" y="7196344"/>
                    <a:ext cx="7571293" cy="64633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fr-CA" sz="3600" b="1" dirty="0">
                        <a:solidFill>
                          <a:srgbClr val="08519C"/>
                        </a:solidFill>
                      </a:rPr>
                      <a:t>Compromis « biais-variance » optimal</a:t>
                    </a:r>
                  </a:p>
                </p:txBody>
              </p:sp>
            </p:grpSp>
          </p:grp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6AF0DE3-4A6C-40AB-BBAF-127C503E070B}"/>
                  </a:ext>
                </a:extLst>
              </p:cNvPr>
              <p:cNvSpPr txBox="1"/>
              <p:nvPr/>
            </p:nvSpPr>
            <p:spPr>
              <a:xfrm>
                <a:off x="5788855" y="1899516"/>
                <a:ext cx="4659247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CA" sz="4000" b="1" dirty="0">
                    <a:solidFill>
                      <a:srgbClr val="00B050"/>
                    </a:solidFill>
                  </a:rPr>
                  <a:t>Si N augmente, </a:t>
                </a:r>
                <a:br>
                  <a:rPr lang="fr-CA" sz="4000" b="1" dirty="0">
                    <a:solidFill>
                      <a:srgbClr val="00B050"/>
                    </a:solidFill>
                  </a:rPr>
                </a:br>
                <a:r>
                  <a:rPr lang="fr-CA" sz="4000" b="1" dirty="0">
                    <a:solidFill>
                      <a:srgbClr val="00B050"/>
                    </a:solidFill>
                  </a:rPr>
                  <a:t>la variance diminue</a:t>
                </a:r>
              </a:p>
            </p:txBody>
          </p:sp>
          <p:sp>
            <p:nvSpPr>
              <p:cNvPr id="30" name="Arrow: Right 29">
                <a:extLst>
                  <a:ext uri="{FF2B5EF4-FFF2-40B4-BE49-F238E27FC236}">
                    <a16:creationId xmlns:a16="http://schemas.microsoft.com/office/drawing/2014/main" id="{B41C1ADE-0538-4C2F-B5DE-01A4C83FA7EE}"/>
                  </a:ext>
                </a:extLst>
              </p:cNvPr>
              <p:cNvSpPr/>
              <p:nvPr/>
            </p:nvSpPr>
            <p:spPr>
              <a:xfrm>
                <a:off x="5876085" y="3699378"/>
                <a:ext cx="4343399" cy="1077218"/>
              </a:xfrm>
              <a:prstGeom prst="rightArrow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  <p:sp>
            <p:nvSpPr>
              <p:cNvPr id="31" name="Arc 30">
                <a:extLst>
                  <a:ext uri="{FF2B5EF4-FFF2-40B4-BE49-F238E27FC236}">
                    <a16:creationId xmlns:a16="http://schemas.microsoft.com/office/drawing/2014/main" id="{4DB35968-80E4-4016-9AD7-8C6BCC1E47FF}"/>
                  </a:ext>
                </a:extLst>
              </p:cNvPr>
              <p:cNvSpPr/>
              <p:nvPr/>
            </p:nvSpPr>
            <p:spPr>
              <a:xfrm rot="5400000" flipV="1">
                <a:off x="13698314" y="-6140890"/>
                <a:ext cx="8418703" cy="12913344"/>
              </a:xfrm>
              <a:prstGeom prst="arc">
                <a:avLst>
                  <a:gd name="adj1" fmla="val 16367971"/>
                  <a:gd name="adj2" fmla="val 20877847"/>
                </a:avLst>
              </a:prstGeom>
              <a:ln w="76200">
                <a:solidFill>
                  <a:srgbClr val="08519C"/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CA" dirty="0"/>
              </a:p>
            </p:txBody>
          </p:sp>
        </p:grp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F58BA32C-B50B-4407-8619-8ED9ED1C6F66}"/>
                </a:ext>
              </a:extLst>
            </p:cNvPr>
            <p:cNvSpPr txBox="1"/>
            <p:nvPr/>
          </p:nvSpPr>
          <p:spPr>
            <a:xfrm>
              <a:off x="15657109" y="3430990"/>
              <a:ext cx="425132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A" sz="4000" b="1" dirty="0">
                  <a:solidFill>
                    <a:srgbClr val="EF3B2C"/>
                  </a:solidFill>
                </a:rPr>
                <a:t>Surapprentissage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C9E6A2AD-0439-4A1D-B0D8-6879199BAFD2}"/>
                </a:ext>
              </a:extLst>
            </p:cNvPr>
            <p:cNvSpPr txBox="1"/>
            <p:nvPr/>
          </p:nvSpPr>
          <p:spPr>
            <a:xfrm>
              <a:off x="10608856" y="3430990"/>
              <a:ext cx="5048252" cy="7295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CA" sz="4000" b="1" dirty="0">
                  <a:solidFill>
                    <a:srgbClr val="00B050"/>
                  </a:solidFill>
                </a:rPr>
                <a:t>Sous-apprentissage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32B6260F-A624-410D-B8D1-2268AE873756}"/>
                </a:ext>
              </a:extLst>
            </p:cNvPr>
            <p:cNvSpPr txBox="1"/>
            <p:nvPr/>
          </p:nvSpPr>
          <p:spPr>
            <a:xfrm>
              <a:off x="169859" y="3412992"/>
              <a:ext cx="425132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A" sz="4000" b="1" dirty="0">
                  <a:solidFill>
                    <a:srgbClr val="EF3B2C"/>
                  </a:solidFill>
                </a:rPr>
                <a:t>Surapprentissage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AB6B9E9-47A4-4400-8FA4-C16DC7C9DA04}"/>
                </a:ext>
              </a:extLst>
            </p:cNvPr>
            <p:cNvSpPr txBox="1"/>
            <p:nvPr/>
          </p:nvSpPr>
          <p:spPr>
            <a:xfrm>
              <a:off x="-4878394" y="3412992"/>
              <a:ext cx="5048252" cy="7295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CA" sz="4000" b="1" dirty="0">
                  <a:solidFill>
                    <a:srgbClr val="00B050"/>
                  </a:solidFill>
                </a:rPr>
                <a:t>Sous-apprentissage</a:t>
              </a:r>
            </a:p>
          </p:txBody>
        </p: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68E677E7-F0DC-4CF0-B4B8-5087E23CA0E0}"/>
              </a:ext>
            </a:extLst>
          </p:cNvPr>
          <p:cNvSpPr txBox="1"/>
          <p:nvPr/>
        </p:nvSpPr>
        <p:spPr>
          <a:xfrm>
            <a:off x="8287734" y="3714672"/>
            <a:ext cx="1981200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3700" b="1" dirty="0"/>
              <a:t>Erreur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894EEABA-500F-4AA9-A2AE-E4467734E200}"/>
              </a:ext>
            </a:extLst>
          </p:cNvPr>
          <p:cNvSpPr txBox="1"/>
          <p:nvPr/>
        </p:nvSpPr>
        <p:spPr>
          <a:xfrm>
            <a:off x="-6605557" y="3714672"/>
            <a:ext cx="1981200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3700" b="1" dirty="0"/>
              <a:t>Erreur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38BD14E-471C-4836-B1CB-277269F27F24}"/>
              </a:ext>
            </a:extLst>
          </p:cNvPr>
          <p:cNvSpPr txBox="1"/>
          <p:nvPr/>
        </p:nvSpPr>
        <p:spPr>
          <a:xfrm>
            <a:off x="17467823" y="9889255"/>
            <a:ext cx="4866368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3700" b="1" dirty="0"/>
              <a:t>Complexité du modèle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6334BA4E-2382-4F3E-B1B7-88AF730F3F08}"/>
              </a:ext>
            </a:extLst>
          </p:cNvPr>
          <p:cNvSpPr txBox="1"/>
          <p:nvPr/>
        </p:nvSpPr>
        <p:spPr>
          <a:xfrm>
            <a:off x="2295520" y="9886530"/>
            <a:ext cx="4866368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3700" b="1" dirty="0"/>
              <a:t>Complexité du modèle</a:t>
            </a:r>
          </a:p>
        </p:txBody>
      </p:sp>
    </p:spTree>
    <p:extLst>
      <p:ext uri="{BB962C8B-B14F-4D97-AF65-F5344CB8AC3E}">
        <p14:creationId xmlns:p14="http://schemas.microsoft.com/office/powerpoint/2010/main" val="25515167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0FDD1FD-49C6-4CAF-A371-3D79CB109F68}"/>
                  </a:ext>
                </a:extLst>
              </p:cNvPr>
              <p:cNvSpPr txBox="1"/>
              <p:nvPr/>
            </p:nvSpPr>
            <p:spPr>
              <a:xfrm>
                <a:off x="-7658101" y="707886"/>
                <a:ext cx="29414426" cy="238814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CA" sz="4000" b="1" dirty="0"/>
                  <a:t>Pour trouver un compromis entre le biais et la variance, on va modifier la fonction que l’on cherche à minimiser.</a:t>
                </a:r>
              </a:p>
              <a:p>
                <a:endParaRPr lang="fr-CA" sz="4000" dirty="0"/>
              </a:p>
              <a:p>
                <a:r>
                  <a:rPr lang="fr-CA" sz="4000" dirty="0"/>
                  <a:t>En </a:t>
                </a:r>
                <a:r>
                  <a:rPr lang="fr-CA" sz="4000" b="1" dirty="0">
                    <a:solidFill>
                      <a:srgbClr val="FF0000"/>
                    </a:solidFill>
                  </a:rPr>
                  <a:t>statistiques inférentielles</a:t>
                </a:r>
                <a:r>
                  <a:rPr lang="fr-CA" sz="4000" dirty="0"/>
                  <a:t>, on essaie de </a:t>
                </a:r>
                <a:r>
                  <a:rPr lang="fr-CA" sz="4000" b="1" dirty="0">
                    <a:solidFill>
                      <a:srgbClr val="FF0000"/>
                    </a:solidFill>
                  </a:rPr>
                  <a:t>minimiser</a:t>
                </a:r>
                <a:r>
                  <a:rPr lang="fr-CA" sz="4000" dirty="0"/>
                  <a:t> uniquement: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4000" dirty="0"/>
                  <a:t>Une </a:t>
                </a:r>
                <a:r>
                  <a:rPr lang="fr-CA" sz="4000" b="1" dirty="0">
                    <a:solidFill>
                      <a:srgbClr val="FF0000"/>
                    </a:solidFill>
                  </a:rPr>
                  <a:t>fonction de coût </a:t>
                </a:r>
                <a:r>
                  <a:rPr lang="fr-CA" sz="4000" dirty="0"/>
                  <a:t>qui calcule l’erreur de prédiction à l’intérieur de l’échantillon.</a:t>
                </a:r>
              </a:p>
              <a:p>
                <a:endParaRPr lang="fr-CA" sz="4000" dirty="0"/>
              </a:p>
              <a:p>
                <a:r>
                  <a:rPr lang="fr-CA" sz="4000" dirty="0"/>
                  <a:t>En </a:t>
                </a:r>
                <a:r>
                  <a:rPr lang="fr-CA" sz="4000" b="1" dirty="0">
                    <a:solidFill>
                      <a:srgbClr val="08519C"/>
                    </a:solidFill>
                  </a:rPr>
                  <a:t>apprentissage machine</a:t>
                </a:r>
                <a:r>
                  <a:rPr lang="fr-CA" sz="4000" dirty="0"/>
                  <a:t>, on essaie de </a:t>
                </a:r>
                <a:r>
                  <a:rPr lang="fr-CA" sz="4000" b="1" dirty="0">
                    <a:solidFill>
                      <a:srgbClr val="08519C"/>
                    </a:solidFill>
                  </a:rPr>
                  <a:t>minimiser</a:t>
                </a:r>
                <a:r>
                  <a:rPr lang="fr-CA" sz="4000" dirty="0"/>
                  <a:t> en même temps: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4000" dirty="0"/>
                  <a:t>Une </a:t>
                </a:r>
                <a:r>
                  <a:rPr lang="fr-CA" sz="4000" b="1" dirty="0">
                    <a:solidFill>
                      <a:srgbClr val="08519C"/>
                    </a:solidFill>
                  </a:rPr>
                  <a:t>fonction de coût </a:t>
                </a:r>
                <a:r>
                  <a:rPr lang="fr-CA" sz="4000" dirty="0"/>
                  <a:t>qui calcule l’erreur de prédiction à l’intérieur de l’ensemble d’entraînement.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4000" dirty="0"/>
                  <a:t>La </a:t>
                </a:r>
                <a:r>
                  <a:rPr lang="fr-CA" sz="4000" b="1" dirty="0">
                    <a:solidFill>
                      <a:srgbClr val="08519C"/>
                    </a:solidFill>
                  </a:rPr>
                  <a:t>complexité du modèle </a:t>
                </a:r>
                <a:r>
                  <a:rPr lang="fr-CA" sz="4000" dirty="0"/>
                  <a:t>(i.e. la taille des paramètres du modèle).</a:t>
                </a:r>
              </a:p>
              <a:p>
                <a:pPr lvl="2"/>
                <a:endParaRPr lang="fr-CA" sz="4000" dirty="0"/>
              </a:p>
              <a:p>
                <a:r>
                  <a:rPr lang="fr-CA" sz="4000" dirty="0"/>
                  <a:t>La fonction totale à minimiser est appelée </a:t>
                </a:r>
                <a:r>
                  <a:rPr lang="fr-CA" sz="4800" b="1" dirty="0">
                    <a:solidFill>
                      <a:srgbClr val="08519C"/>
                    </a:solidFill>
                  </a:rPr>
                  <a:t>« fonction de perte »</a:t>
                </a:r>
                <a:r>
                  <a:rPr lang="fr-CA" sz="4800" dirty="0">
                    <a:solidFill>
                      <a:srgbClr val="08519C"/>
                    </a:solidFill>
                  </a:rPr>
                  <a:t> </a:t>
                </a:r>
                <a:r>
                  <a:rPr lang="fr-CA" sz="4000" dirty="0"/>
                  <a:t>(</a:t>
                </a:r>
                <a:r>
                  <a:rPr lang="fr-CA" sz="4000" i="1" dirty="0" err="1"/>
                  <a:t>loss</a:t>
                </a:r>
                <a:r>
                  <a:rPr lang="fr-CA" sz="4000" i="1" dirty="0"/>
                  <a:t> </a:t>
                </a:r>
                <a:r>
                  <a:rPr lang="fr-CA" sz="4000" i="1" dirty="0" err="1"/>
                  <a:t>function</a:t>
                </a:r>
                <a:r>
                  <a:rPr lang="fr-CA" sz="4000" dirty="0"/>
                  <a:t>)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4000" dirty="0"/>
                  <a:t>Voici un exemple de fonction de perte: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CA" sz="4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fr-CA" sz="4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fr-CA" sz="4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fr-CA" sz="4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fr-CA" sz="4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fr-CA" sz="4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CA" sz="4000" i="1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r>
                                        <a:rPr lang="fr-CA" sz="4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fr-CA" sz="40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fr-CA" sz="4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fr-CA" sz="4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fr-CA" sz="4000" i="1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fr-CA" sz="4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fr-CA" sz="4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fr-CA" sz="4000" b="0" i="1" smtClean="0">
                          <a:latin typeface="Cambria Math" panose="02040503050406030204" pitchFamily="18" charset="0"/>
                        </a:rPr>
                        <m:t>          </m:t>
                      </m:r>
                      <m:r>
                        <a:rPr lang="fr-CA" sz="40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+          </m:t>
                      </m:r>
                      <m:r>
                        <a:rPr lang="fr-CA" sz="40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𝑪</m:t>
                      </m:r>
                      <m:d>
                        <m:dPr>
                          <m:begChr m:val="‖"/>
                          <m:endChr m:val="‖"/>
                          <m:ctrlPr>
                            <a:rPr lang="fr-CA" sz="4000" b="1" i="1" smtClean="0">
                              <a:solidFill>
                                <a:srgbClr val="08519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fr-CA" sz="4000" b="1" i="1" smtClean="0">
                                  <a:solidFill>
                                    <a:srgbClr val="08519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CA" sz="4000" b="1" i="1" smtClean="0">
                                  <a:solidFill>
                                    <a:srgbClr val="08519C"/>
                                  </a:solidFill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fr-CA" sz="4000" b="1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4000" dirty="0"/>
                  <a:t>où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fr-CA" sz="4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fr-CA" sz="4000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CA" sz="4000" b="1" i="1"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</m:acc>
                      </m:e>
                    </m:d>
                    <m:r>
                      <a:rPr lang="fr-CA" sz="4000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fr-CA" sz="40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nary>
                          <m:naryPr>
                            <m:chr m:val="∑"/>
                            <m:ctrlPr>
                              <a:rPr lang="fr-CA" sz="40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fr-CA" sz="40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fr-CA" sz="40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fr-CA" sz="4000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p>
                          <m:e>
                            <m:sSubSup>
                              <m:sSubSupPr>
                                <m:ctrlPr>
                                  <a:rPr lang="fr-CA" sz="40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fr-CA" sz="4000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fr-CA" sz="40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lang="fr-CA" sz="40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nary>
                      </m:e>
                    </m:rad>
                  </m:oMath>
                </a14:m>
                <a:endParaRPr lang="fr-CA" sz="4000" dirty="0"/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4000" dirty="0"/>
                  <a:t>où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CA" sz="4000" b="0" i="0" smtClean="0">
                        <a:latin typeface="Cambria Math" panose="02040503050406030204" pitchFamily="18" charset="0"/>
                      </a:rPr>
                      <m:t>D</m:t>
                    </m:r>
                    <m:r>
                      <a:rPr lang="fr-CA" sz="40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fr-CA" sz="4000" dirty="0"/>
                  <a:t> nombre de paramètres estimés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4000" dirty="0"/>
                  <a:t>Où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CA" sz="4000" b="0" i="0" smtClean="0">
                        <a:latin typeface="Cambria Math" panose="02040503050406030204" pitchFamily="18" charset="0"/>
                      </a:rPr>
                      <m:t>C</m:t>
                    </m:r>
                  </m:oMath>
                </a14:m>
                <a:r>
                  <a:rPr lang="fr-CA" sz="4000" dirty="0"/>
                  <a:t> est un </a:t>
                </a:r>
                <a:r>
                  <a:rPr lang="fr-CA" sz="4000" b="1" dirty="0"/>
                  <a:t>« hyperparamètre »</a:t>
                </a:r>
                <a:r>
                  <a:rPr lang="fr-CA" sz="4000" dirty="0"/>
                  <a:t> fixé par le chercheur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endParaRPr lang="fr-CA" sz="4000" dirty="0"/>
              </a:p>
              <a:p>
                <a:r>
                  <a:rPr lang="fr-CA" sz="4000" dirty="0"/>
                  <a:t>Notons que: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4000" dirty="0"/>
                  <a:t>Un </a:t>
                </a:r>
                <a:r>
                  <a:rPr lang="fr-CA" sz="4000" b="1" dirty="0"/>
                  <a:t>paramètre</a:t>
                </a:r>
                <a:r>
                  <a:rPr lang="fr-CA" sz="4000" dirty="0"/>
                  <a:t> est estimé par l’algorithme d’apprentissage utilisée et reflète l’importance des différents prédicteurs.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4000" dirty="0"/>
                  <a:t>Un </a:t>
                </a:r>
                <a:r>
                  <a:rPr lang="fr-CA" sz="4000" b="1" dirty="0"/>
                  <a:t>hyperparamètre</a:t>
                </a:r>
                <a:r>
                  <a:rPr lang="fr-CA" sz="4000" dirty="0"/>
                  <a:t> est spécifié par le chercheur (ou estimé par un second algorithme d’apprentissage) et spécifie la forme d’un modèle ou d’un algorithme d’apprentissage.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4000" dirty="0"/>
                  <a:t>Un </a:t>
                </a:r>
                <a:r>
                  <a:rPr lang="fr-CA" sz="4000" b="1" dirty="0"/>
                  <a:t>algorithme</a:t>
                </a:r>
                <a:r>
                  <a:rPr lang="fr-CA" sz="4000" dirty="0"/>
                  <a:t> est une séquence d’opérations finies permettant de résoudre  une classe de problèmes.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endParaRPr lang="fr-CA" sz="4000" dirty="0"/>
              </a:p>
              <a:p>
                <a:r>
                  <a:rPr lang="fr-CA" sz="4800" b="1" dirty="0">
                    <a:solidFill>
                      <a:srgbClr val="00B050"/>
                    </a:solidFill>
                  </a:rPr>
                  <a:t>On souhaite diminuer la complexité du modèle, car on veut diminuer la variance</a:t>
                </a:r>
                <a:r>
                  <a:rPr lang="fr-CA" sz="4800" b="1" dirty="0"/>
                  <a:t>.</a:t>
                </a:r>
              </a:p>
              <a:p>
                <a:r>
                  <a:rPr lang="fr-CA" sz="4800" b="1" dirty="0">
                    <a:solidFill>
                      <a:srgbClr val="EF3B2C"/>
                    </a:solidFill>
                  </a:rPr>
                  <a:t>On souhaite diminuer l’erreur de la fonction de coût, car on veut diminuer le biais.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4400" b="1" dirty="0"/>
                  <a:t>Or, diminuer la complexité du modèle est généralement associé à une augmentation de l’erreur de la fonction de coût.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4400" b="1" dirty="0"/>
                  <a:t>Et diminuer l’erreur de la fonction de coût est généralement associé à une augmentation de la complexité du modèle.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endParaRPr lang="fr-CA" sz="4800" b="1" dirty="0"/>
              </a:p>
              <a:p>
                <a:r>
                  <a:rPr lang="fr-CA" sz="4800" b="1" dirty="0">
                    <a:solidFill>
                      <a:srgbClr val="08519C"/>
                    </a:solidFill>
                  </a:rPr>
                  <a:t>La fonction de perte implique une tension entre diminuer le biais (i.e. la fonction de coût) et </a:t>
                </a:r>
                <a:br>
                  <a:rPr lang="fr-CA" sz="4800" b="1" dirty="0">
                    <a:solidFill>
                      <a:srgbClr val="08519C"/>
                    </a:solidFill>
                  </a:rPr>
                </a:br>
                <a:r>
                  <a:rPr lang="fr-CA" sz="4800" b="1" dirty="0">
                    <a:solidFill>
                      <a:srgbClr val="08519C"/>
                    </a:solidFill>
                  </a:rPr>
                  <a:t>diminuer la variance (i.e. la complexité du modèle).</a:t>
                </a:r>
              </a:p>
              <a:p>
                <a:pPr marL="1828800" lvl="2" indent="-914400">
                  <a:buFont typeface="Wingdings" panose="05000000000000000000" pitchFamily="2" charset="2"/>
                  <a:buChar char="Ø"/>
                </a:pPr>
                <a:r>
                  <a:rPr lang="fr-CA" sz="4400" b="1" dirty="0"/>
                  <a:t>Les paramètres estimés reflètent ainsi un compromis entre le biais et la variance.</a:t>
                </a:r>
              </a:p>
              <a:p>
                <a:pPr marL="1828800" lvl="2" indent="-914400">
                  <a:buFont typeface="Wingdings" panose="05000000000000000000" pitchFamily="2" charset="2"/>
                  <a:buChar char="Ø"/>
                </a:pPr>
                <a:r>
                  <a:rPr lang="fr-CA" sz="4400" b="1" dirty="0"/>
                  <a:t>Ceci permet de minimiser l’erreur de généralisation.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0FDD1FD-49C6-4CAF-A371-3D79CB109F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658101" y="707886"/>
                <a:ext cx="29414426" cy="23881409"/>
              </a:xfrm>
              <a:prstGeom prst="rect">
                <a:avLst/>
              </a:prstGeom>
              <a:blipFill>
                <a:blip r:embed="rId3"/>
                <a:stretch>
                  <a:fillRect l="-953" t="-459" r="-124"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-7658101" y="-707887"/>
            <a:ext cx="286598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b="1" dirty="0">
                <a:solidFill>
                  <a:srgbClr val="08519C"/>
                </a:solidFill>
              </a:rPr>
              <a:t>1.3.2. APPRENTISSAGE MACHINE : COMPROMIS BIAIS-VARIANCE</a:t>
            </a:r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327FFD60-B709-4991-B087-31A54D853685}"/>
              </a:ext>
            </a:extLst>
          </p:cNvPr>
          <p:cNvSpPr/>
          <p:nvPr/>
        </p:nvSpPr>
        <p:spPr>
          <a:xfrm rot="16200000">
            <a:off x="4140967" y="7737117"/>
            <a:ext cx="889716" cy="4019550"/>
          </a:xfrm>
          <a:prstGeom prst="leftBrac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68" name="Left Brace 67">
            <a:extLst>
              <a:ext uri="{FF2B5EF4-FFF2-40B4-BE49-F238E27FC236}">
                <a16:creationId xmlns:a16="http://schemas.microsoft.com/office/drawing/2014/main" id="{6DA38884-1B0E-4A2C-AF5F-722FC64E74BD}"/>
              </a:ext>
            </a:extLst>
          </p:cNvPr>
          <p:cNvSpPr/>
          <p:nvPr/>
        </p:nvSpPr>
        <p:spPr>
          <a:xfrm rot="16200000">
            <a:off x="9670390" y="8744618"/>
            <a:ext cx="889717" cy="2004547"/>
          </a:xfrm>
          <a:prstGeom prst="leftBrac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54CECC1-FF59-45A6-A420-8380B3706491}"/>
              </a:ext>
            </a:extLst>
          </p:cNvPr>
          <p:cNvSpPr txBox="1"/>
          <p:nvPr/>
        </p:nvSpPr>
        <p:spPr>
          <a:xfrm>
            <a:off x="2273398" y="10382250"/>
            <a:ext cx="46248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3600" b="1" dirty="0"/>
              <a:t>Fonction de coût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B912034E-D6FB-4112-AA7B-E1F2B8324F36}"/>
              </a:ext>
            </a:extLst>
          </p:cNvPr>
          <p:cNvSpPr txBox="1"/>
          <p:nvPr/>
        </p:nvSpPr>
        <p:spPr>
          <a:xfrm>
            <a:off x="7917736" y="10428416"/>
            <a:ext cx="46248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3600" b="1" dirty="0">
                <a:solidFill>
                  <a:srgbClr val="08519C"/>
                </a:solidFill>
              </a:rPr>
              <a:t>Complexité du modèle</a:t>
            </a:r>
          </a:p>
          <a:p>
            <a:pPr algn="ctr"/>
            <a:r>
              <a:rPr lang="fr-CA" sz="3600" b="1" dirty="0">
                <a:solidFill>
                  <a:srgbClr val="08519C"/>
                </a:solidFill>
              </a:rPr>
              <a:t>(« Régularisation »)</a:t>
            </a: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04933A56-8126-4BEF-87DB-BA5FA9031EA0}"/>
              </a:ext>
            </a:extLst>
          </p:cNvPr>
          <p:cNvGrpSpPr/>
          <p:nvPr/>
        </p:nvGrpSpPr>
        <p:grpSpPr>
          <a:xfrm>
            <a:off x="5691973" y="1159739"/>
            <a:ext cx="25241229" cy="11932275"/>
            <a:chOff x="6096000" y="3788639"/>
            <a:chExt cx="25241229" cy="11932275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64DECAAC-F511-4437-98F0-B80042A74E09}"/>
                </a:ext>
              </a:extLst>
            </p:cNvPr>
            <p:cNvSpPr/>
            <p:nvPr/>
          </p:nvSpPr>
          <p:spPr>
            <a:xfrm>
              <a:off x="15157421" y="8208228"/>
              <a:ext cx="5048253" cy="5562601"/>
            </a:xfrm>
            <a:prstGeom prst="rect">
              <a:avLst/>
            </a:prstGeom>
            <a:solidFill>
              <a:srgbClr val="00B050">
                <a:alpha val="2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D173D838-704B-4698-9DD7-9856E00608E2}"/>
                </a:ext>
              </a:extLst>
            </p:cNvPr>
            <p:cNvSpPr/>
            <p:nvPr/>
          </p:nvSpPr>
          <p:spPr>
            <a:xfrm>
              <a:off x="20192988" y="8208228"/>
              <a:ext cx="3600450" cy="5562601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FD9F0E34-A3DC-42A7-980E-CB3FB140BF4C}"/>
                </a:ext>
              </a:extLst>
            </p:cNvPr>
            <p:cNvGrpSpPr/>
            <p:nvPr/>
          </p:nvGrpSpPr>
          <p:grpSpPr>
            <a:xfrm>
              <a:off x="6096000" y="3788639"/>
              <a:ext cx="25241229" cy="11932275"/>
              <a:chOff x="-7400915" y="3429000"/>
              <a:chExt cx="25241229" cy="11932275"/>
            </a:xfrm>
          </p:grpSpPr>
          <p:grpSp>
            <p:nvGrpSpPr>
              <p:cNvPr id="77" name="Group 76">
                <a:extLst>
                  <a:ext uri="{FF2B5EF4-FFF2-40B4-BE49-F238E27FC236}">
                    <a16:creationId xmlns:a16="http://schemas.microsoft.com/office/drawing/2014/main" id="{2BFDDFD7-6433-4D2D-9789-6CFF1FFD7BF3}"/>
                  </a:ext>
                </a:extLst>
              </p:cNvPr>
              <p:cNvGrpSpPr/>
              <p:nvPr/>
            </p:nvGrpSpPr>
            <p:grpSpPr>
              <a:xfrm>
                <a:off x="-7400915" y="3429000"/>
                <a:ext cx="25241229" cy="11932275"/>
                <a:chOff x="-8248637" y="-4038590"/>
                <a:chExt cx="25241229" cy="11932275"/>
              </a:xfrm>
            </p:grpSpPr>
            <p:sp>
              <p:nvSpPr>
                <p:cNvPr id="79" name="Arc 78">
                  <a:extLst>
                    <a:ext uri="{FF2B5EF4-FFF2-40B4-BE49-F238E27FC236}">
                      <a16:creationId xmlns:a16="http://schemas.microsoft.com/office/drawing/2014/main" id="{D152FCE6-236B-4447-A4D8-79A0117A6A6B}"/>
                    </a:ext>
                  </a:extLst>
                </p:cNvPr>
                <p:cNvSpPr/>
                <p:nvPr/>
              </p:nvSpPr>
              <p:spPr>
                <a:xfrm rot="5400000" flipV="1">
                  <a:off x="4381512" y="-7086597"/>
                  <a:ext cx="9563074" cy="15659087"/>
                </a:xfrm>
                <a:prstGeom prst="arc">
                  <a:avLst>
                    <a:gd name="adj1" fmla="val 16367971"/>
                    <a:gd name="adj2" fmla="val 0"/>
                  </a:avLst>
                </a:prstGeom>
                <a:ln w="76200">
                  <a:solidFill>
                    <a:srgbClr val="EF3B2C"/>
                  </a:solidFill>
                  <a:prstDash val="sysDash"/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fr-CA" dirty="0"/>
                </a:p>
              </p:txBody>
            </p:sp>
            <p:sp>
              <p:nvSpPr>
                <p:cNvPr id="80" name="Arc 79">
                  <a:extLst>
                    <a:ext uri="{FF2B5EF4-FFF2-40B4-BE49-F238E27FC236}">
                      <a16:creationId xmlns:a16="http://schemas.microsoft.com/office/drawing/2014/main" id="{1C997D26-9B93-4F25-9F17-B02A03FA0780}"/>
                    </a:ext>
                  </a:extLst>
                </p:cNvPr>
                <p:cNvSpPr/>
                <p:nvPr/>
              </p:nvSpPr>
              <p:spPr>
                <a:xfrm flipV="1">
                  <a:off x="-8248637" y="-647708"/>
                  <a:ext cx="18497535" cy="6172191"/>
                </a:xfrm>
                <a:prstGeom prst="arc">
                  <a:avLst>
                    <a:gd name="adj1" fmla="val 16200000"/>
                    <a:gd name="adj2" fmla="val 21033188"/>
                  </a:avLst>
                </a:prstGeom>
                <a:ln w="76200">
                  <a:solidFill>
                    <a:srgbClr val="00B050"/>
                  </a:solidFill>
                  <a:prstDash val="sysDash"/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fr-CA"/>
                </a:p>
              </p:txBody>
            </p:sp>
            <p:sp>
              <p:nvSpPr>
                <p:cNvPr id="81" name="Arc 80">
                  <a:extLst>
                    <a:ext uri="{FF2B5EF4-FFF2-40B4-BE49-F238E27FC236}">
                      <a16:creationId xmlns:a16="http://schemas.microsoft.com/office/drawing/2014/main" id="{0D3BAB6F-438E-4037-9FF9-4D972D31DBDE}"/>
                    </a:ext>
                  </a:extLst>
                </p:cNvPr>
                <p:cNvSpPr/>
                <p:nvPr/>
              </p:nvSpPr>
              <p:spPr>
                <a:xfrm rot="5400000" flipV="1">
                  <a:off x="2309816" y="-3910010"/>
                  <a:ext cx="7077073" cy="8801093"/>
                </a:xfrm>
                <a:prstGeom prst="arc">
                  <a:avLst>
                    <a:gd name="adj1" fmla="val 16367971"/>
                    <a:gd name="adj2" fmla="val 0"/>
                  </a:avLst>
                </a:prstGeom>
                <a:ln w="76200">
                  <a:solidFill>
                    <a:srgbClr val="08519C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fr-CA"/>
                </a:p>
              </p:txBody>
            </p:sp>
            <p:grpSp>
              <p:nvGrpSpPr>
                <p:cNvPr id="82" name="Group 81">
                  <a:extLst>
                    <a:ext uri="{FF2B5EF4-FFF2-40B4-BE49-F238E27FC236}">
                      <a16:creationId xmlns:a16="http://schemas.microsoft.com/office/drawing/2014/main" id="{F4701636-6796-4C92-8139-C92697F6BEE0}"/>
                    </a:ext>
                  </a:extLst>
                </p:cNvPr>
                <p:cNvGrpSpPr/>
                <p:nvPr/>
              </p:nvGrpSpPr>
              <p:grpSpPr>
                <a:xfrm>
                  <a:off x="800100" y="381000"/>
                  <a:ext cx="9299573" cy="7512685"/>
                  <a:chOff x="800100" y="381000"/>
                  <a:chExt cx="9299573" cy="7512685"/>
                </a:xfrm>
              </p:grpSpPr>
              <p:grpSp>
                <p:nvGrpSpPr>
                  <p:cNvPr id="83" name="Group 82">
                    <a:extLst>
                      <a:ext uri="{FF2B5EF4-FFF2-40B4-BE49-F238E27FC236}">
                        <a16:creationId xmlns:a16="http://schemas.microsoft.com/office/drawing/2014/main" id="{000D068F-2C54-4BF8-AB93-77F98AC81299}"/>
                      </a:ext>
                    </a:extLst>
                  </p:cNvPr>
                  <p:cNvGrpSpPr/>
                  <p:nvPr/>
                </p:nvGrpSpPr>
                <p:grpSpPr>
                  <a:xfrm>
                    <a:off x="800100" y="381000"/>
                    <a:ext cx="8877303" cy="5562600"/>
                    <a:chOff x="800100" y="381000"/>
                    <a:chExt cx="8877303" cy="5562600"/>
                  </a:xfrm>
                </p:grpSpPr>
                <p:cxnSp>
                  <p:nvCxnSpPr>
                    <p:cNvPr id="86" name="Straight Arrow Connector 85">
                      <a:extLst>
                        <a:ext uri="{FF2B5EF4-FFF2-40B4-BE49-F238E27FC236}">
                          <a16:creationId xmlns:a16="http://schemas.microsoft.com/office/drawing/2014/main" id="{F43BB254-AB6D-4B39-9365-405B2C48BB87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00100" y="381000"/>
                      <a:ext cx="0" cy="5562600"/>
                    </a:xfrm>
                    <a:prstGeom prst="straightConnector1">
                      <a:avLst/>
                    </a:prstGeom>
                    <a:ln w="57150"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7" name="Straight Arrow Connector 86">
                      <a:extLst>
                        <a:ext uri="{FF2B5EF4-FFF2-40B4-BE49-F238E27FC236}">
                          <a16:creationId xmlns:a16="http://schemas.microsoft.com/office/drawing/2014/main" id="{E20F1BBC-85D8-4171-93D7-F80E9EF5C73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800100" y="5943600"/>
                      <a:ext cx="8648700" cy="0"/>
                    </a:xfrm>
                    <a:prstGeom prst="straightConnector1">
                      <a:avLst/>
                    </a:prstGeom>
                    <a:ln w="57150"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88" name="Arc 87">
                      <a:extLst>
                        <a:ext uri="{FF2B5EF4-FFF2-40B4-BE49-F238E27FC236}">
                          <a16:creationId xmlns:a16="http://schemas.microsoft.com/office/drawing/2014/main" id="{D80CF6C7-BBF8-4CFC-B58F-9D64D251B236}"/>
                        </a:ext>
                      </a:extLst>
                    </p:cNvPr>
                    <p:cNvSpPr/>
                    <p:nvPr/>
                  </p:nvSpPr>
                  <p:spPr>
                    <a:xfrm rot="16200000" flipH="1" flipV="1">
                      <a:off x="4364051" y="-1284278"/>
                      <a:ext cx="2695557" cy="7931147"/>
                    </a:xfrm>
                    <a:prstGeom prst="arc">
                      <a:avLst>
                        <a:gd name="adj1" fmla="val 16764063"/>
                        <a:gd name="adj2" fmla="val 0"/>
                      </a:avLst>
                    </a:prstGeom>
                    <a:ln w="76200">
                      <a:solidFill>
                        <a:srgbClr val="08519C"/>
                      </a:solidFill>
                      <a:headEnd type="triangle" w="med" len="med"/>
                      <a:tailEnd type="none" w="med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CA"/>
                    </a:p>
                  </p:txBody>
                </p:sp>
                <p:sp>
                  <p:nvSpPr>
                    <p:cNvPr id="89" name="TextBox 88">
                      <a:extLst>
                        <a:ext uri="{FF2B5EF4-FFF2-40B4-BE49-F238E27FC236}">
                          <a16:creationId xmlns:a16="http://schemas.microsoft.com/office/drawing/2014/main" id="{6248C3B8-C9A7-4F9D-A284-447F91CA626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209677" y="4714955"/>
                      <a:ext cx="2781295" cy="64633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fr-CA" sz="3600" b="1" dirty="0">
                          <a:solidFill>
                            <a:srgbClr val="00B050"/>
                          </a:solidFill>
                        </a:rPr>
                        <a:t>Variance</a:t>
                      </a:r>
                    </a:p>
                  </p:txBody>
                </p:sp>
                <p:sp>
                  <p:nvSpPr>
                    <p:cNvPr id="90" name="TextBox 89">
                      <a:extLst>
                        <a:ext uri="{FF2B5EF4-FFF2-40B4-BE49-F238E27FC236}">
                          <a16:creationId xmlns:a16="http://schemas.microsoft.com/office/drawing/2014/main" id="{C81F6B93-551B-4F7A-A1D2-E89906C6238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517659" y="3344702"/>
                      <a:ext cx="2781295" cy="64633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fr-CA" sz="3600" b="1" dirty="0">
                          <a:solidFill>
                            <a:srgbClr val="EF3B2C"/>
                          </a:solidFill>
                        </a:rPr>
                        <a:t>Biais</a:t>
                      </a:r>
                    </a:p>
                  </p:txBody>
                </p:sp>
                <p:sp>
                  <p:nvSpPr>
                    <p:cNvPr id="91" name="TextBox 90">
                      <a:extLst>
                        <a:ext uri="{FF2B5EF4-FFF2-40B4-BE49-F238E27FC236}">
                          <a16:creationId xmlns:a16="http://schemas.microsoft.com/office/drawing/2014/main" id="{2B170B6D-FDE3-4637-A14D-2F546024005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200276" y="1038208"/>
                      <a:ext cx="4343403" cy="120032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fr-CA" sz="3600" b="1" dirty="0">
                          <a:solidFill>
                            <a:srgbClr val="08519C"/>
                          </a:solidFill>
                        </a:rPr>
                        <a:t>Erreur de </a:t>
                      </a:r>
                      <a:br>
                        <a:rPr lang="fr-CA" sz="3600" b="1" dirty="0">
                          <a:solidFill>
                            <a:srgbClr val="08519C"/>
                          </a:solidFill>
                        </a:rPr>
                      </a:br>
                      <a:r>
                        <a:rPr lang="fr-CA" sz="3600" b="1" dirty="0">
                          <a:solidFill>
                            <a:srgbClr val="08519C"/>
                          </a:solidFill>
                        </a:rPr>
                        <a:t>généralisation</a:t>
                      </a:r>
                    </a:p>
                  </p:txBody>
                </p:sp>
              </p:grpSp>
              <p:cxnSp>
                <p:nvCxnSpPr>
                  <p:cNvPr id="84" name="Straight Connector 83">
                    <a:extLst>
                      <a:ext uri="{FF2B5EF4-FFF2-40B4-BE49-F238E27FC236}">
                        <a16:creationId xmlns:a16="http://schemas.microsoft.com/office/drawing/2014/main" id="{8D30F8C2-72E3-49B0-A771-844DC0940A6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5848350" y="2438387"/>
                    <a:ext cx="2" cy="4656884"/>
                  </a:xfrm>
                  <a:prstGeom prst="line">
                    <a:avLst/>
                  </a:prstGeom>
                  <a:ln w="76200">
                    <a:solidFill>
                      <a:srgbClr val="08519C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85" name="TextBox 84">
                    <a:extLst>
                      <a:ext uri="{FF2B5EF4-FFF2-40B4-BE49-F238E27FC236}">
                        <a16:creationId xmlns:a16="http://schemas.microsoft.com/office/drawing/2014/main" id="{45F71384-CA77-4131-906B-FF6AA29A7511}"/>
                      </a:ext>
                    </a:extLst>
                  </p:cNvPr>
                  <p:cNvSpPr txBox="1"/>
                  <p:nvPr/>
                </p:nvSpPr>
                <p:spPr>
                  <a:xfrm>
                    <a:off x="1597031" y="7185799"/>
                    <a:ext cx="8502642" cy="70788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fr-CA" sz="4000" b="1" dirty="0">
                        <a:solidFill>
                          <a:srgbClr val="08519C"/>
                        </a:solidFill>
                      </a:rPr>
                      <a:t>Compromis « biais - variance » optimal</a:t>
                    </a:r>
                  </a:p>
                </p:txBody>
              </p:sp>
            </p:grpSp>
          </p:grp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ECC269A9-772E-4A27-8BA6-908293329AAB}"/>
                  </a:ext>
                </a:extLst>
              </p:cNvPr>
              <p:cNvSpPr txBox="1"/>
              <p:nvPr/>
            </p:nvSpPr>
            <p:spPr>
              <a:xfrm>
                <a:off x="-333376" y="7815288"/>
                <a:ext cx="1981200" cy="6617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CA" sz="3700" b="1" dirty="0"/>
                  <a:t>Erreur</a:t>
                </a:r>
              </a:p>
            </p:txBody>
          </p:sp>
        </p:grp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068F881E-C3A8-4DEF-A9D9-C759BE0A0BB0}"/>
                </a:ext>
              </a:extLst>
            </p:cNvPr>
            <p:cNvSpPr txBox="1"/>
            <p:nvPr/>
          </p:nvSpPr>
          <p:spPr>
            <a:xfrm>
              <a:off x="20192988" y="7505700"/>
              <a:ext cx="425132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A" sz="4000" b="1" dirty="0">
                  <a:solidFill>
                    <a:srgbClr val="EF3B2C"/>
                  </a:solidFill>
                </a:rPr>
                <a:t>Surapprentissage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56D61796-373E-4AA0-9EBB-2CA31A56CAEB}"/>
                </a:ext>
              </a:extLst>
            </p:cNvPr>
            <p:cNvSpPr txBox="1"/>
            <p:nvPr/>
          </p:nvSpPr>
          <p:spPr>
            <a:xfrm>
              <a:off x="15144735" y="7505700"/>
              <a:ext cx="5048252" cy="7295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CA" sz="4000" b="1" dirty="0">
                  <a:solidFill>
                    <a:srgbClr val="00B050"/>
                  </a:solidFill>
                </a:rPr>
                <a:t>Sous-apprentissage</a:t>
              </a:r>
            </a:p>
          </p:txBody>
        </p:sp>
      </p:grpSp>
      <p:sp>
        <p:nvSpPr>
          <p:cNvPr id="92" name="TextBox 91">
            <a:extLst>
              <a:ext uri="{FF2B5EF4-FFF2-40B4-BE49-F238E27FC236}">
                <a16:creationId xmlns:a16="http://schemas.microsoft.com/office/drawing/2014/main" id="{A16F516A-0077-44BF-8A33-5C8A7EF30ADA}"/>
              </a:ext>
            </a:extLst>
          </p:cNvPr>
          <p:cNvSpPr txBox="1"/>
          <p:nvPr/>
        </p:nvSpPr>
        <p:spPr>
          <a:xfrm>
            <a:off x="21756324" y="11339111"/>
            <a:ext cx="4866368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3700" b="1" dirty="0"/>
              <a:t>Complexité du modèle</a:t>
            </a:r>
          </a:p>
        </p:txBody>
      </p:sp>
    </p:spTree>
    <p:extLst>
      <p:ext uri="{BB962C8B-B14F-4D97-AF65-F5344CB8AC3E}">
        <p14:creationId xmlns:p14="http://schemas.microsoft.com/office/powerpoint/2010/main" val="265554652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0FDD1FD-49C6-4CAF-A371-3D79CB109F68}"/>
                  </a:ext>
                </a:extLst>
              </p:cNvPr>
              <p:cNvSpPr txBox="1"/>
              <p:nvPr/>
            </p:nvSpPr>
            <p:spPr>
              <a:xfrm>
                <a:off x="-7658101" y="707886"/>
                <a:ext cx="29414426" cy="98180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CA" sz="4000" b="1" dirty="0"/>
                  <a:t>RÉCAPITULATIF pour l’apprentissage machine.</a:t>
                </a:r>
              </a:p>
              <a:p>
                <a:endParaRPr lang="fr-CA" sz="4000" dirty="0"/>
              </a:p>
              <a:p>
                <a:pPr marL="742950" indent="-742950">
                  <a:buFont typeface="Wingdings" panose="05000000000000000000" pitchFamily="2" charset="2"/>
                  <a:buChar char="§"/>
                </a:pPr>
                <a:r>
                  <a:rPr lang="fr-CA" sz="4000" dirty="0"/>
                  <a:t>La forme du modèle est induite automatiquement à partir des données.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En réalité, le chercheur peut contraindre plus ou moins fortement la forme du modèle.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endParaRPr lang="fr-CA" sz="4000" dirty="0"/>
              </a:p>
              <a:p>
                <a:pPr marL="742950" indent="-742950">
                  <a:buFont typeface="Wingdings" panose="05000000000000000000" pitchFamily="2" charset="2"/>
                  <a:buChar char="§"/>
                </a:pPr>
                <a:r>
                  <a:rPr lang="fr-CA" sz="4000" dirty="0"/>
                  <a:t>Concernant la forme du modèle…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L’algorithme d’apprentissage machine prend généralement en entrée un grand nombre de variables (appelés « caractéristiques »).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Le nombre d’interactions entre ces variables peut être élevé.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Donc… le nombre de paramètres (</a:t>
                </a:r>
                <a:r>
                  <a:rPr lang="fr-CA" sz="3600" i="1" dirty="0"/>
                  <a:t>p</a:t>
                </a:r>
                <a:r>
                  <a:rPr lang="fr-CA" sz="3600" dirty="0"/>
                  <a:t>) à estimer est élevé (i.e. on a souvent une structure de données « large » ; </a:t>
                </a:r>
                <a14:m>
                  <m:oMath xmlns:m="http://schemas.openxmlformats.org/officeDocument/2006/math"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≪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fr-CA" sz="3600" dirty="0"/>
                  <a:t>).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endParaRPr lang="fr-CA" sz="3600" dirty="0"/>
              </a:p>
              <a:p>
                <a:pPr marL="742950" indent="-742950">
                  <a:buFont typeface="Wingdings" panose="05000000000000000000" pitchFamily="2" charset="2"/>
                  <a:buChar char="§"/>
                </a:pPr>
                <a:r>
                  <a:rPr lang="fr-CA" sz="3600" dirty="0"/>
                  <a:t>Le modèle est induit à partir d’un ensemble de données d’entraînement.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On cherche alors à estimer les paramètres de manière à minimiser l’erreur de généralisation.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On vise un compromis entre une diminution du biais et une diminution de la variance.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Parce qu’on cherche à prédire de nouvelles données individuelles.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endParaRPr lang="fr-CA" sz="3600" dirty="0"/>
              </a:p>
              <a:p>
                <a:pPr marL="742950" indent="-742950">
                  <a:buFont typeface="Wingdings" panose="05000000000000000000" pitchFamily="2" charset="2"/>
                  <a:buChar char="§"/>
                </a:pPr>
                <a:r>
                  <a:rPr lang="fr-CA" sz="3600" dirty="0"/>
                  <a:t>La validité du modèle induit est évaluée à l’aide d’un ensemble de test.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Les données de l’ensemble de test n’ont alors jamais été « vues » par le modèle.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0FDD1FD-49C6-4CAF-A371-3D79CB109F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658101" y="707886"/>
                <a:ext cx="29414426" cy="9818072"/>
              </a:xfrm>
              <a:prstGeom prst="rect">
                <a:avLst/>
              </a:prstGeom>
              <a:blipFill>
                <a:blip r:embed="rId3"/>
                <a:stretch>
                  <a:fillRect l="-746" t="-1117" b="-1366"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-7658101" y="-707887"/>
            <a:ext cx="286598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b="1" dirty="0">
                <a:solidFill>
                  <a:srgbClr val="08519C"/>
                </a:solidFill>
              </a:rPr>
              <a:t>1.3.2. APPRENTISSAGE MACHINE : COMPROMIS BIAIS-VARIANCE</a:t>
            </a:r>
          </a:p>
        </p:txBody>
      </p:sp>
    </p:spTree>
    <p:extLst>
      <p:ext uri="{BB962C8B-B14F-4D97-AF65-F5344CB8AC3E}">
        <p14:creationId xmlns:p14="http://schemas.microsoft.com/office/powerpoint/2010/main" val="17923531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-13754099" y="-707887"/>
            <a:ext cx="434943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6000" b="1" dirty="0"/>
              <a:t>COMPARATIF DES </a:t>
            </a:r>
            <a:r>
              <a:rPr lang="fr-CA" sz="6000" b="1" dirty="0">
                <a:solidFill>
                  <a:srgbClr val="FF0000"/>
                </a:solidFill>
              </a:rPr>
              <a:t>STATISTIQUES INFÉRENTIELLES </a:t>
            </a:r>
            <a:r>
              <a:rPr lang="fr-CA" sz="6000" b="1" dirty="0"/>
              <a:t>ET DE </a:t>
            </a:r>
            <a:r>
              <a:rPr lang="fr-CA" sz="6000" b="1" dirty="0">
                <a:solidFill>
                  <a:srgbClr val="08519C"/>
                </a:solidFill>
              </a:rPr>
              <a:t>L’APPRENTISSAGE MACHINE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 descr="is-">
                <a:extLst>
                  <a:ext uri="{FF2B5EF4-FFF2-40B4-BE49-F238E27FC236}">
                    <a16:creationId xmlns:a16="http://schemas.microsoft.com/office/drawing/2014/main" id="{36D2349A-7593-4ADD-A5B0-325E471F4347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-13754100" y="1989000"/>
              <a:ext cx="43494391" cy="15910872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1600000">
                      <a:extLst>
                        <a:ext uri="{9D8B030D-6E8A-4147-A177-3AD203B41FA5}">
                          <a16:colId xmlns:a16="http://schemas.microsoft.com/office/drawing/2014/main" val="526581103"/>
                        </a:ext>
                      </a:extLst>
                    </a:gridCol>
                    <a:gridCol w="294391">
                      <a:extLst>
                        <a:ext uri="{9D8B030D-6E8A-4147-A177-3AD203B41FA5}">
                          <a16:colId xmlns:a16="http://schemas.microsoft.com/office/drawing/2014/main" val="1553563492"/>
                        </a:ext>
                      </a:extLst>
                    </a:gridCol>
                    <a:gridCol w="21600000">
                      <a:extLst>
                        <a:ext uri="{9D8B030D-6E8A-4147-A177-3AD203B41FA5}">
                          <a16:colId xmlns:a16="http://schemas.microsoft.com/office/drawing/2014/main" val="1746123975"/>
                        </a:ext>
                      </a:extLst>
                    </a:gridCol>
                  </a:tblGrid>
                  <a:tr h="132590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4800" b="1" dirty="0">
                              <a:solidFill>
                                <a:schemeClr val="bg1"/>
                              </a:solidFill>
                            </a:rPr>
                            <a:t>STATISTIQUES INFÉRENTIELLES CLASSIQUES</a:t>
                          </a:r>
                        </a:p>
                      </a:txBody>
                      <a:tcPr marL="106706" marR="106706" marT="53353" marB="53353" anchor="ctr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62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A50F1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48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06706" marR="106706" marT="53353" marB="53353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62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4800" b="1" dirty="0">
                              <a:solidFill>
                                <a:schemeClr val="bg1"/>
                              </a:solidFill>
                            </a:rPr>
                            <a:t>APPRENTISSAGE MACHINE</a:t>
                          </a:r>
                        </a:p>
                      </a:txBody>
                      <a:tcPr marL="106706" marR="106706" marT="53353" marB="53353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62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08519C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79488229"/>
                      </a:ext>
                    </a:extLst>
                  </a:tr>
                  <a:tr h="132590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4000" b="1" dirty="0">
                              <a:solidFill>
                                <a:schemeClr val="bg1"/>
                              </a:solidFill>
                            </a:rPr>
                            <a:t>OBJECTIF: COMPRENDRE UN PHÉNOMÈNE</a:t>
                          </a:r>
                        </a:p>
                      </a:txBody>
                      <a:tcPr marL="106706" marR="106706" marT="53353" marB="53353" anchor="ctr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62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EF3B2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40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106706" marR="106706" marT="53353" marB="53353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62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4000" b="1" dirty="0">
                              <a:solidFill>
                                <a:schemeClr val="bg1"/>
                              </a:solidFill>
                            </a:rPr>
                            <a:t>OBJECTIF: PRÉDIRE DE NOUVELLES OBSERVATIONS</a:t>
                          </a:r>
                        </a:p>
                      </a:txBody>
                      <a:tcPr marL="106706" marR="106706" marT="53353" marB="53353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62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4292C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8709484"/>
                      </a:ext>
                    </a:extLst>
                  </a:tr>
                  <a:tr h="132590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CA" sz="4000" b="1" dirty="0">
                              <a:solidFill>
                                <a:schemeClr val="bg1"/>
                              </a:solidFill>
                            </a:rPr>
                            <a:t>MODÈLES SIMPLES (UNIDIMENSIONNELS / PEU DE DIMENSIONS)</a:t>
                          </a:r>
                        </a:p>
                      </a:txBody>
                      <a:tcPr marL="106706" marR="106706" marT="53353" marB="53353" anchor="ctr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EF3B2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06706" marR="106706" marT="53353" marB="53353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4000" b="1" dirty="0">
                              <a:solidFill>
                                <a:schemeClr val="bg1"/>
                              </a:solidFill>
                            </a:rPr>
                            <a:t>MODÈLES COMPLEXES (MULTIDIMENSIONNELS)</a:t>
                          </a:r>
                        </a:p>
                      </a:txBody>
                      <a:tcPr marL="106706" marR="106706" marT="53353" marB="53353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4292C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90451549"/>
                      </a:ext>
                    </a:extLst>
                  </a:tr>
                  <a:tr h="132590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CA" sz="4000" b="1" dirty="0">
                              <a:solidFill>
                                <a:schemeClr val="bg1"/>
                              </a:solidFill>
                            </a:rPr>
                            <a:t>MODÈLES INTERPRÉTABLES</a:t>
                          </a:r>
                        </a:p>
                      </a:txBody>
                      <a:tcPr marL="106706" marR="106706" marT="53353" marB="53353" anchor="ctr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EF3B2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06706" marR="106706" marT="53353" marB="53353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4000" b="1" dirty="0">
                              <a:solidFill>
                                <a:schemeClr val="bg1"/>
                              </a:solidFill>
                            </a:rPr>
                            <a:t>MODÈLES SOUVENT PEU/PAS INTERPRÉTABLES</a:t>
                          </a:r>
                        </a:p>
                      </a:txBody>
                      <a:tcPr marL="106706" marR="106706" marT="53353" marB="53353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4292C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23511157"/>
                      </a:ext>
                    </a:extLst>
                  </a:tr>
                  <a:tr h="132590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CA" sz="4000" b="1" dirty="0">
                              <a:solidFill>
                                <a:schemeClr val="bg1"/>
                              </a:solidFill>
                            </a:rPr>
                            <a:t>DONNÉES LONGUES</a:t>
                          </a:r>
                        </a:p>
                      </a:txBody>
                      <a:tcPr marL="106706" marR="106706" marT="53353" marB="53353" anchor="ctr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EF3B2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06706" marR="106706" marT="53353" marB="53353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4000" b="1" dirty="0">
                              <a:solidFill>
                                <a:schemeClr val="bg1"/>
                              </a:solidFill>
                            </a:rPr>
                            <a:t>DONNÉES LARGES</a:t>
                          </a:r>
                        </a:p>
                      </a:txBody>
                      <a:tcPr marL="106706" marR="106706" marT="53353" marB="53353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4292C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43912150"/>
                      </a:ext>
                    </a:extLst>
                  </a:tr>
                  <a:tr h="132590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CA" sz="4000" b="1" dirty="0">
                              <a:solidFill>
                                <a:schemeClr val="bg1"/>
                              </a:solidFill>
                            </a:rPr>
                            <a:t>PROCESSUS DÉDUCTIF</a:t>
                          </a:r>
                        </a:p>
                      </a:txBody>
                      <a:tcPr marL="106706" marR="106706" marT="53353" marB="53353" anchor="ctr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EF3B2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06706" marR="106706" marT="53353" marB="53353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4000" b="1" dirty="0">
                              <a:solidFill>
                                <a:schemeClr val="bg1"/>
                              </a:solidFill>
                            </a:rPr>
                            <a:t>PROCESSUS INDUCTIF</a:t>
                          </a:r>
                        </a:p>
                      </a:txBody>
                      <a:tcPr marL="106706" marR="106706" marT="53353" marB="53353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4292C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49590025"/>
                      </a:ext>
                    </a:extLst>
                  </a:tr>
                  <a:tr h="132590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CA" sz="4000" b="1" dirty="0">
                              <a:solidFill>
                                <a:schemeClr val="bg1"/>
                              </a:solidFill>
                            </a:rPr>
                            <a:t>NOMBREUX POSTULATS À RESPECTER</a:t>
                          </a:r>
                        </a:p>
                      </a:txBody>
                      <a:tcPr marL="106706" marR="106706" marT="53353" marB="53353" anchor="ctr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EF3B2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06706" marR="106706" marT="53353" marB="53353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4000" b="1" dirty="0">
                              <a:solidFill>
                                <a:schemeClr val="bg1"/>
                              </a:solidFill>
                            </a:rPr>
                            <a:t>PEU/PAS DE POSTULATS À RESPECTER</a:t>
                          </a:r>
                        </a:p>
                      </a:txBody>
                      <a:tcPr marL="106706" marR="106706" marT="53353" marB="53353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4292C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47856646"/>
                      </a:ext>
                    </a:extLst>
                  </a:tr>
                  <a:tr h="132590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CA" sz="4000" b="1" dirty="0">
                              <a:solidFill>
                                <a:schemeClr val="bg1"/>
                              </a:solidFill>
                            </a:rPr>
                            <a:t>LA CONCLUSION DE L’ANALYSE EST BINAIRE (REJET OU NON REJET DE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fr-CA" sz="40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CA" sz="40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𝑯</m:t>
                                  </m:r>
                                </m:e>
                                <m:sub>
                                  <m:r>
                                    <a:rPr lang="fr-CA" sz="40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sub>
                              </m:sSub>
                            </m:oMath>
                          </a14:m>
                          <a:r>
                            <a:rPr lang="fr-CA" sz="4000" b="1" dirty="0">
                              <a:solidFill>
                                <a:schemeClr val="bg1"/>
                              </a:solidFill>
                            </a:rPr>
                            <a:t>)</a:t>
                          </a:r>
                        </a:p>
                      </a:txBody>
                      <a:tcPr marL="106706" marR="106706" marT="53353" marB="53353" anchor="ctr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EF3B2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06706" marR="106706" marT="53353" marB="53353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4000" b="1" dirty="0">
                              <a:solidFill>
                                <a:schemeClr val="bg1"/>
                              </a:solidFill>
                            </a:rPr>
                            <a:t>LA CONCLUSION DE L’ANALYSE EST CONTINUE (CAPACITÉ À GÉNÉRALISER)</a:t>
                          </a:r>
                        </a:p>
                      </a:txBody>
                      <a:tcPr marL="106706" marR="106706" marT="53353" marB="53353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4292C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45985741"/>
                      </a:ext>
                    </a:extLst>
                  </a:tr>
                  <a:tr h="132590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CA" sz="4000" b="1" dirty="0">
                              <a:solidFill>
                                <a:schemeClr val="bg1"/>
                              </a:solidFill>
                            </a:rPr>
                            <a:t>LA CONCLUSION DE L’ANALYSE EST LIMITÉE À DES GROUPES D’OBSERVATIONS</a:t>
                          </a:r>
                        </a:p>
                      </a:txBody>
                      <a:tcPr marL="106706" marR="106706" marT="53353" marB="53353" anchor="ctr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EF3B2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06706" marR="106706" marT="53353" marB="53353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4000" b="1" dirty="0">
                              <a:solidFill>
                                <a:schemeClr val="bg1"/>
                              </a:solidFill>
                            </a:rPr>
                            <a:t>LA CONCLUSION DE L’ANALYSE EST APPLICABLE À DE NOUVELLES DONNÉES INDIVIDUELLES</a:t>
                          </a:r>
                        </a:p>
                      </a:txBody>
                      <a:tcPr marL="106706" marR="106706" marT="53353" marB="53353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4292C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98748574"/>
                      </a:ext>
                    </a:extLst>
                  </a:tr>
                  <a:tr h="132590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CA" sz="4000" b="1" dirty="0">
                              <a:solidFill>
                                <a:schemeClr val="bg1"/>
                              </a:solidFill>
                            </a:rPr>
                            <a:t>ON ESTIME LE PARAMÈTRES EN MINIMISANT LE BIAIS</a:t>
                          </a:r>
                        </a:p>
                      </a:txBody>
                      <a:tcPr marL="106706" marR="106706" marT="53353" marB="53353" anchor="ctr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EF3B2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06706" marR="106706" marT="53353" marB="53353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4000" b="1" dirty="0">
                              <a:solidFill>
                                <a:schemeClr val="bg1"/>
                              </a:solidFill>
                            </a:rPr>
                            <a:t>ON ESTIME LES PARAMÈTRES EN MINIMISANT L’ERREUR DE GÉNÉRALISATION (BIAIS-VARIANCE)</a:t>
                          </a:r>
                        </a:p>
                      </a:txBody>
                      <a:tcPr marL="106706" marR="106706" marT="53353" marB="53353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4292C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82445112"/>
                      </a:ext>
                    </a:extLst>
                  </a:tr>
                  <a:tr h="132590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CA" sz="4000" b="1" dirty="0">
                              <a:solidFill>
                                <a:schemeClr val="bg1"/>
                              </a:solidFill>
                            </a:rPr>
                            <a:t>ON VEUT LE PLUS GRAND </a:t>
                          </a:r>
                          <a:r>
                            <a:rPr lang="fr-CA" sz="4000" b="1" i="1" dirty="0">
                              <a:solidFill>
                                <a:schemeClr val="bg1"/>
                              </a:solidFill>
                            </a:rPr>
                            <a:t>N </a:t>
                          </a:r>
                          <a:r>
                            <a:rPr lang="fr-CA" sz="4000" b="1" i="0" dirty="0">
                              <a:solidFill>
                                <a:schemeClr val="bg1"/>
                              </a:solidFill>
                            </a:rPr>
                            <a:t>POSSIBLE</a:t>
                          </a:r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06706" marR="106706" marT="53353" marB="53353" anchor="ctr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62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EF3B2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06706" marR="106706" marT="53353" marB="53353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62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CA" sz="4000" b="1" dirty="0">
                              <a:solidFill>
                                <a:schemeClr val="bg1"/>
                              </a:solidFill>
                            </a:rPr>
                            <a:t>ON VEUT LE PLUS GRAND </a:t>
                          </a:r>
                          <a:r>
                            <a:rPr lang="fr-CA" sz="4000" b="1" i="1" dirty="0">
                              <a:solidFill>
                                <a:schemeClr val="bg1"/>
                              </a:solidFill>
                            </a:rPr>
                            <a:t>N </a:t>
                          </a:r>
                          <a:r>
                            <a:rPr lang="fr-CA" sz="4000" b="1" i="0" dirty="0">
                              <a:solidFill>
                                <a:schemeClr val="bg1"/>
                              </a:solidFill>
                            </a:rPr>
                            <a:t>POSSIBLE</a:t>
                          </a:r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06706" marR="106706" marT="53353" marB="53353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62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4292C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26283251"/>
                      </a:ext>
                    </a:extLst>
                  </a:tr>
                  <a:tr h="1325906">
                    <a:tc grid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CA" sz="6000" b="1" dirty="0">
                              <a:solidFill>
                                <a:schemeClr val="bg1"/>
                              </a:solidFill>
                            </a:rPr>
                            <a:t>DANS LES FAITS, LA PLUPART DE CES POINTS SONT LES EXTRÉMITÉS D’UN CONTINUUM!</a:t>
                          </a:r>
                        </a:p>
                      </a:txBody>
                      <a:tcPr marL="106706" marR="106706" marT="53353" marB="53353" anchor="ctr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62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7030A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06706" marR="106706" marT="53353" marB="53353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06706" marR="106706" marT="53353" marB="53353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4292C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668900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 descr="is-">
                <a:extLst>
                  <a:ext uri="{FF2B5EF4-FFF2-40B4-BE49-F238E27FC236}">
                    <a16:creationId xmlns:a16="http://schemas.microsoft.com/office/drawing/2014/main" id="{36D2349A-7593-4ADD-A5B0-325E471F434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81300048"/>
                  </p:ext>
                </p:extLst>
              </p:nvPr>
            </p:nvGraphicFramePr>
            <p:xfrm>
              <a:off x="-13754100" y="1989000"/>
              <a:ext cx="43494391" cy="15910872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1600000">
                      <a:extLst>
                        <a:ext uri="{9D8B030D-6E8A-4147-A177-3AD203B41FA5}">
                          <a16:colId xmlns:a16="http://schemas.microsoft.com/office/drawing/2014/main" val="526581103"/>
                        </a:ext>
                      </a:extLst>
                    </a:gridCol>
                    <a:gridCol w="294391">
                      <a:extLst>
                        <a:ext uri="{9D8B030D-6E8A-4147-A177-3AD203B41FA5}">
                          <a16:colId xmlns:a16="http://schemas.microsoft.com/office/drawing/2014/main" val="1553563492"/>
                        </a:ext>
                      </a:extLst>
                    </a:gridCol>
                    <a:gridCol w="21600000">
                      <a:extLst>
                        <a:ext uri="{9D8B030D-6E8A-4147-A177-3AD203B41FA5}">
                          <a16:colId xmlns:a16="http://schemas.microsoft.com/office/drawing/2014/main" val="1746123975"/>
                        </a:ext>
                      </a:extLst>
                    </a:gridCol>
                  </a:tblGrid>
                  <a:tr h="132590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4800" b="1" dirty="0">
                              <a:solidFill>
                                <a:schemeClr val="bg1"/>
                              </a:solidFill>
                            </a:rPr>
                            <a:t>STATISTIQUES INFÉRENTIELLES CLASSIQUES</a:t>
                          </a:r>
                        </a:p>
                      </a:txBody>
                      <a:tcPr marL="106706" marR="106706" marT="53353" marB="53353" anchor="ctr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62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A50F1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48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06706" marR="106706" marT="53353" marB="53353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62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4800" b="1" dirty="0">
                              <a:solidFill>
                                <a:schemeClr val="bg1"/>
                              </a:solidFill>
                            </a:rPr>
                            <a:t>APPRENTISSAGE MACHINE</a:t>
                          </a:r>
                        </a:p>
                      </a:txBody>
                      <a:tcPr marL="106706" marR="106706" marT="53353" marB="53353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62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08519C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79488229"/>
                      </a:ext>
                    </a:extLst>
                  </a:tr>
                  <a:tr h="132590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4000" b="1" dirty="0">
                              <a:solidFill>
                                <a:schemeClr val="bg1"/>
                              </a:solidFill>
                            </a:rPr>
                            <a:t>OBJECTIF: COMPRENDRE UN PHÉNOMÈNE</a:t>
                          </a:r>
                        </a:p>
                      </a:txBody>
                      <a:tcPr marL="106706" marR="106706" marT="53353" marB="53353" anchor="ctr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62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EF3B2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40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106706" marR="106706" marT="53353" marB="53353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62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4000" b="1" dirty="0">
                              <a:solidFill>
                                <a:schemeClr val="bg1"/>
                              </a:solidFill>
                            </a:rPr>
                            <a:t>OBJECTIF: PRÉDIRE DE NOUVELLES OBSERVATIONS</a:t>
                          </a:r>
                        </a:p>
                      </a:txBody>
                      <a:tcPr marL="106706" marR="106706" marT="53353" marB="53353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62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4292C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8709484"/>
                      </a:ext>
                    </a:extLst>
                  </a:tr>
                  <a:tr h="132590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CA" sz="4000" b="1" dirty="0">
                              <a:solidFill>
                                <a:schemeClr val="bg1"/>
                              </a:solidFill>
                            </a:rPr>
                            <a:t>MODÈLES SIMPLES (UNIDIMENSIONNELS / PEU DE DIMENSIONS)</a:t>
                          </a:r>
                        </a:p>
                      </a:txBody>
                      <a:tcPr marL="106706" marR="106706" marT="53353" marB="53353" anchor="ctr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EF3B2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06706" marR="106706" marT="53353" marB="53353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4000" b="1" dirty="0">
                              <a:solidFill>
                                <a:schemeClr val="bg1"/>
                              </a:solidFill>
                            </a:rPr>
                            <a:t>MODÈLES COMPLEXES (MULTIDIMENSIONNELS)</a:t>
                          </a:r>
                        </a:p>
                      </a:txBody>
                      <a:tcPr marL="106706" marR="106706" marT="53353" marB="53353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4292C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90451549"/>
                      </a:ext>
                    </a:extLst>
                  </a:tr>
                  <a:tr h="132590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CA" sz="4000" b="1" dirty="0">
                              <a:solidFill>
                                <a:schemeClr val="bg1"/>
                              </a:solidFill>
                            </a:rPr>
                            <a:t>MODÈLES INTERPRÉTABLES</a:t>
                          </a:r>
                        </a:p>
                      </a:txBody>
                      <a:tcPr marL="106706" marR="106706" marT="53353" marB="53353" anchor="ctr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EF3B2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06706" marR="106706" marT="53353" marB="53353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4000" b="1" dirty="0">
                              <a:solidFill>
                                <a:schemeClr val="bg1"/>
                              </a:solidFill>
                            </a:rPr>
                            <a:t>MODÈLES SOUVENT PEU/PAS INTERPRÉTABLES</a:t>
                          </a:r>
                        </a:p>
                      </a:txBody>
                      <a:tcPr marL="106706" marR="106706" marT="53353" marB="53353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4292C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23511157"/>
                      </a:ext>
                    </a:extLst>
                  </a:tr>
                  <a:tr h="132590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CA" sz="4000" b="1" dirty="0">
                              <a:solidFill>
                                <a:schemeClr val="bg1"/>
                              </a:solidFill>
                            </a:rPr>
                            <a:t>DONNÉES LONGUES</a:t>
                          </a:r>
                        </a:p>
                      </a:txBody>
                      <a:tcPr marL="106706" marR="106706" marT="53353" marB="53353" anchor="ctr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EF3B2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06706" marR="106706" marT="53353" marB="53353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4000" b="1" dirty="0">
                              <a:solidFill>
                                <a:schemeClr val="bg1"/>
                              </a:solidFill>
                            </a:rPr>
                            <a:t>DONNÉES LARGES</a:t>
                          </a:r>
                        </a:p>
                      </a:txBody>
                      <a:tcPr marL="106706" marR="106706" marT="53353" marB="53353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4292C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43912150"/>
                      </a:ext>
                    </a:extLst>
                  </a:tr>
                  <a:tr h="132590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CA" sz="4000" b="1" dirty="0">
                              <a:solidFill>
                                <a:schemeClr val="bg1"/>
                              </a:solidFill>
                            </a:rPr>
                            <a:t>PROCESSUS DÉDUCTIF</a:t>
                          </a:r>
                        </a:p>
                      </a:txBody>
                      <a:tcPr marL="106706" marR="106706" marT="53353" marB="53353" anchor="ctr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EF3B2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06706" marR="106706" marT="53353" marB="53353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4000" b="1" dirty="0">
                              <a:solidFill>
                                <a:schemeClr val="bg1"/>
                              </a:solidFill>
                            </a:rPr>
                            <a:t>PROCESSUS INDUCTIF</a:t>
                          </a:r>
                        </a:p>
                      </a:txBody>
                      <a:tcPr marL="106706" marR="106706" marT="53353" marB="53353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4292C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49590025"/>
                      </a:ext>
                    </a:extLst>
                  </a:tr>
                  <a:tr h="132590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CA" sz="4000" b="1" dirty="0">
                              <a:solidFill>
                                <a:schemeClr val="bg1"/>
                              </a:solidFill>
                            </a:rPr>
                            <a:t>NOMBREUX POSTULATS À RESPECTER</a:t>
                          </a:r>
                        </a:p>
                      </a:txBody>
                      <a:tcPr marL="106706" marR="106706" marT="53353" marB="53353" anchor="ctr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EF3B2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06706" marR="106706" marT="53353" marB="53353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4000" b="1" dirty="0">
                              <a:solidFill>
                                <a:schemeClr val="bg1"/>
                              </a:solidFill>
                            </a:rPr>
                            <a:t>PEU/PAS DE POSTULATS À RESPECTER</a:t>
                          </a:r>
                        </a:p>
                      </a:txBody>
                      <a:tcPr marL="106706" marR="106706" marT="53353" marB="53353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4292C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47856646"/>
                      </a:ext>
                    </a:extLst>
                  </a:tr>
                  <a:tr h="1325906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06706" marR="106706" marT="53353" marB="53353" anchor="ctr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/>
                          <a:stretch>
                            <a:fillRect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06706" marR="106706" marT="53353" marB="53353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4000" b="1" dirty="0">
                              <a:solidFill>
                                <a:schemeClr val="bg1"/>
                              </a:solidFill>
                            </a:rPr>
                            <a:t>LA CONCLUSION DE L’ANALYSE EST CONTINUE (CAPACITÉ À GÉNÉRALISER)</a:t>
                          </a:r>
                        </a:p>
                      </a:txBody>
                      <a:tcPr marL="106706" marR="106706" marT="53353" marB="53353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4292C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45985741"/>
                      </a:ext>
                    </a:extLst>
                  </a:tr>
                  <a:tr h="132590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CA" sz="4000" b="1" dirty="0">
                              <a:solidFill>
                                <a:schemeClr val="bg1"/>
                              </a:solidFill>
                            </a:rPr>
                            <a:t>LA CONCLUSION DE L’ANALYSE EST LIMITÉE À DES GROUPES D’OBSERVATIONS</a:t>
                          </a:r>
                        </a:p>
                      </a:txBody>
                      <a:tcPr marL="106706" marR="106706" marT="53353" marB="53353" anchor="ctr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EF3B2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06706" marR="106706" marT="53353" marB="53353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4000" b="1" dirty="0">
                              <a:solidFill>
                                <a:schemeClr val="bg1"/>
                              </a:solidFill>
                            </a:rPr>
                            <a:t>LA CONCLUSION DE L’ANALYSE EST APPLICABLE À DE NOUVELLES DONNÉES INDIVIDUELLES</a:t>
                          </a:r>
                        </a:p>
                      </a:txBody>
                      <a:tcPr marL="106706" marR="106706" marT="53353" marB="53353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4292C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98748574"/>
                      </a:ext>
                    </a:extLst>
                  </a:tr>
                  <a:tr h="132590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CA" sz="4000" b="1" dirty="0">
                              <a:solidFill>
                                <a:schemeClr val="bg1"/>
                              </a:solidFill>
                            </a:rPr>
                            <a:t>ON ESTIME LE PARAMÈTRES EN MINIMISANT LE BIAIS</a:t>
                          </a:r>
                        </a:p>
                      </a:txBody>
                      <a:tcPr marL="106706" marR="106706" marT="53353" marB="53353" anchor="ctr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EF3B2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06706" marR="106706" marT="53353" marB="53353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4000" b="1" dirty="0">
                              <a:solidFill>
                                <a:schemeClr val="bg1"/>
                              </a:solidFill>
                            </a:rPr>
                            <a:t>ON ESTIME LES PARAMÈTRES EN MINIMISANT L’ERREUR DE GÉNÉRALISATION (BIAIS-VARIANCE)</a:t>
                          </a:r>
                        </a:p>
                      </a:txBody>
                      <a:tcPr marL="106706" marR="106706" marT="53353" marB="53353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4292C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82445112"/>
                      </a:ext>
                    </a:extLst>
                  </a:tr>
                  <a:tr h="132590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CA" sz="4000" b="1" dirty="0">
                              <a:solidFill>
                                <a:schemeClr val="bg1"/>
                              </a:solidFill>
                            </a:rPr>
                            <a:t>ON VEUT LE PLUS GRAND </a:t>
                          </a:r>
                          <a:r>
                            <a:rPr lang="fr-CA" sz="4000" b="1" i="1" dirty="0">
                              <a:solidFill>
                                <a:schemeClr val="bg1"/>
                              </a:solidFill>
                            </a:rPr>
                            <a:t>N </a:t>
                          </a:r>
                          <a:r>
                            <a:rPr lang="fr-CA" sz="4000" b="1" i="0" dirty="0">
                              <a:solidFill>
                                <a:schemeClr val="bg1"/>
                              </a:solidFill>
                            </a:rPr>
                            <a:t>POSSIBLE</a:t>
                          </a:r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06706" marR="106706" marT="53353" marB="53353" anchor="ctr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62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EF3B2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06706" marR="106706" marT="53353" marB="53353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62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CA" sz="4000" b="1" dirty="0">
                              <a:solidFill>
                                <a:schemeClr val="bg1"/>
                              </a:solidFill>
                            </a:rPr>
                            <a:t>ON VEUT LE PLUS GRAND </a:t>
                          </a:r>
                          <a:r>
                            <a:rPr lang="fr-CA" sz="4000" b="1" i="1" dirty="0">
                              <a:solidFill>
                                <a:schemeClr val="bg1"/>
                              </a:solidFill>
                            </a:rPr>
                            <a:t>N </a:t>
                          </a:r>
                          <a:r>
                            <a:rPr lang="fr-CA" sz="4000" b="1" i="0" dirty="0">
                              <a:solidFill>
                                <a:schemeClr val="bg1"/>
                              </a:solidFill>
                            </a:rPr>
                            <a:t>POSSIBLE</a:t>
                          </a:r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06706" marR="106706" marT="53353" marB="53353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62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4292C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26283251"/>
                      </a:ext>
                    </a:extLst>
                  </a:tr>
                  <a:tr h="1325906">
                    <a:tc grid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CA" sz="6000" b="1" dirty="0">
                              <a:solidFill>
                                <a:schemeClr val="bg1"/>
                              </a:solidFill>
                            </a:rPr>
                            <a:t>DANS LES FAITS, LA PLUPART DE CES POINTS SONT LES EXTRÉMITÉS D’UN CONTINUUM!</a:t>
                          </a:r>
                        </a:p>
                      </a:txBody>
                      <a:tcPr marL="106706" marR="106706" marT="53353" marB="53353" anchor="ctr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62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7030A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06706" marR="106706" marT="53353" marB="53353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06706" marR="106706" marT="53353" marB="53353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4292C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668900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32285264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 descr="is-">
            <a:extLst>
              <a:ext uri="{FF2B5EF4-FFF2-40B4-BE49-F238E27FC236}">
                <a16:creationId xmlns:a16="http://schemas.microsoft.com/office/drawing/2014/main" id="{4A7C73AC-B453-4F61-BAAD-0442A98674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5097907"/>
              </p:ext>
            </p:extLst>
          </p:nvPr>
        </p:nvGraphicFramePr>
        <p:xfrm>
          <a:off x="-617175" y="1989000"/>
          <a:ext cx="14020349" cy="216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4451">
                  <a:extLst>
                    <a:ext uri="{9D8B030D-6E8A-4147-A177-3AD203B41FA5}">
                      <a16:colId xmlns:a16="http://schemas.microsoft.com/office/drawing/2014/main" val="3391543018"/>
                    </a:ext>
                  </a:extLst>
                </a:gridCol>
                <a:gridCol w="5695949">
                  <a:extLst>
                    <a:ext uri="{9D8B030D-6E8A-4147-A177-3AD203B41FA5}">
                      <a16:colId xmlns:a16="http://schemas.microsoft.com/office/drawing/2014/main" val="526581103"/>
                    </a:ext>
                  </a:extLst>
                </a:gridCol>
                <a:gridCol w="1314000">
                  <a:extLst>
                    <a:ext uri="{9D8B030D-6E8A-4147-A177-3AD203B41FA5}">
                      <a16:colId xmlns:a16="http://schemas.microsoft.com/office/drawing/2014/main" val="1553563492"/>
                    </a:ext>
                  </a:extLst>
                </a:gridCol>
                <a:gridCol w="5695949">
                  <a:extLst>
                    <a:ext uri="{9D8B030D-6E8A-4147-A177-3AD203B41FA5}">
                      <a16:colId xmlns:a16="http://schemas.microsoft.com/office/drawing/2014/main" val="1746123975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 algn="ctr"/>
                      <a:endParaRPr lang="fr-CA" sz="2100" b="1" dirty="0">
                        <a:solidFill>
                          <a:schemeClr val="bg1"/>
                        </a:solidFill>
                      </a:endParaRP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800" b="1" dirty="0">
                          <a:solidFill>
                            <a:schemeClr val="bg1"/>
                          </a:solidFill>
                        </a:rPr>
                        <a:t>Apprentissage supervisé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8519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CA" sz="2800" b="1" dirty="0">
                        <a:solidFill>
                          <a:schemeClr val="tx1"/>
                        </a:solidFill>
                      </a:endParaRP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800" b="1" dirty="0">
                          <a:solidFill>
                            <a:schemeClr val="bg1"/>
                          </a:solidFill>
                        </a:rPr>
                        <a:t>Apprentissage non supervisé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D2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9488229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fr-CA" sz="2800" b="1" dirty="0">
                          <a:solidFill>
                            <a:schemeClr val="tx1"/>
                          </a:solidFill>
                        </a:rPr>
                        <a:t>2.1.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400" b="1" dirty="0">
                          <a:solidFill>
                            <a:schemeClr val="bg1"/>
                          </a:solidFill>
                        </a:rPr>
                        <a:t>Régression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92C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800" b="1" dirty="0">
                          <a:solidFill>
                            <a:schemeClr val="tx1"/>
                          </a:solidFill>
                        </a:rPr>
                        <a:t>2.3.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400" b="1" dirty="0">
                          <a:solidFill>
                            <a:schemeClr val="bg1"/>
                          </a:solidFill>
                        </a:rPr>
                        <a:t>Réduction de dimension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1AE7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709484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800" b="1" dirty="0">
                          <a:solidFill>
                            <a:schemeClr val="tx1"/>
                          </a:solidFill>
                        </a:rPr>
                        <a:t>2.2.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400" b="1" dirty="0">
                          <a:solidFill>
                            <a:schemeClr val="bg1"/>
                          </a:solidFill>
                        </a:rPr>
                        <a:t>Classification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92C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800" b="1" dirty="0">
                          <a:solidFill>
                            <a:schemeClr val="tx1"/>
                          </a:solidFill>
                        </a:rPr>
                        <a:t>2.4.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400" b="1" dirty="0">
                          <a:solidFill>
                            <a:schemeClr val="bg1"/>
                          </a:solidFill>
                        </a:rPr>
                        <a:t>Regroupement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1AE7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0451549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9BA18854-3ECD-4749-AF0F-2E8D1B636D09}"/>
              </a:ext>
            </a:extLst>
          </p:cNvPr>
          <p:cNvSpPr txBox="1"/>
          <p:nvPr/>
        </p:nvSpPr>
        <p:spPr>
          <a:xfrm>
            <a:off x="-3610897" y="0"/>
            <a:ext cx="194137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800" b="1" dirty="0"/>
              <a:t>2. APPRENTISSAGE SUPERVISÉ vs APPRENTISSAGE NON SUPERVISÉ</a:t>
            </a:r>
          </a:p>
        </p:txBody>
      </p:sp>
    </p:spTree>
    <p:extLst>
      <p:ext uri="{BB962C8B-B14F-4D97-AF65-F5344CB8AC3E}">
        <p14:creationId xmlns:p14="http://schemas.microsoft.com/office/powerpoint/2010/main" val="12596393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0FDD1FD-49C6-4CAF-A371-3D79CB109F68}"/>
              </a:ext>
            </a:extLst>
          </p:cNvPr>
          <p:cNvSpPr txBox="1"/>
          <p:nvPr/>
        </p:nvSpPr>
        <p:spPr>
          <a:xfrm>
            <a:off x="0" y="957943"/>
            <a:ext cx="121920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800" dirty="0"/>
              <a:t>Historiquement:</a:t>
            </a:r>
          </a:p>
          <a:p>
            <a:endParaRPr lang="fr-CA" sz="24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CA" sz="2800" dirty="0"/>
              <a:t>Les statistiques inférentielles et l'apprentissage machine ont été développées avec en tête des objectifs différents.</a:t>
            </a:r>
          </a:p>
          <a:p>
            <a:endParaRPr lang="fr-CA" sz="2400" dirty="0"/>
          </a:p>
          <a:p>
            <a:pPr lvl="1"/>
            <a:r>
              <a:rPr lang="fr-CA" sz="2400" dirty="0">
                <a:solidFill>
                  <a:srgbClr val="A50F15"/>
                </a:solidFill>
              </a:rPr>
              <a:t>Statistiques inférentielles:  comprendre et expliquer un phénomène.</a:t>
            </a:r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fr-CA" sz="2400" dirty="0">
                <a:solidFill>
                  <a:srgbClr val="A50F15"/>
                </a:solidFill>
              </a:rPr>
              <a:t>On vise une avancée théorique.</a:t>
            </a:r>
          </a:p>
          <a:p>
            <a:pPr lvl="2"/>
            <a:endParaRPr lang="fr-CA" sz="2400" dirty="0"/>
          </a:p>
          <a:p>
            <a:pPr lvl="1"/>
            <a:r>
              <a:rPr lang="fr-CA" sz="2400" dirty="0">
                <a:solidFill>
                  <a:srgbClr val="08519C"/>
                </a:solidFill>
              </a:rPr>
              <a:t>Apprentissage machine: prédire les valeurs de nouvelles observations.</a:t>
            </a:r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fr-CA" sz="2400" dirty="0">
                <a:solidFill>
                  <a:srgbClr val="08519C"/>
                </a:solidFill>
              </a:rPr>
              <a:t>On vise une application pratique.</a:t>
            </a:r>
          </a:p>
        </p:txBody>
      </p:sp>
    </p:spTree>
    <p:extLst>
      <p:ext uri="{BB962C8B-B14F-4D97-AF65-F5344CB8AC3E}">
        <p14:creationId xmlns:p14="http://schemas.microsoft.com/office/powerpoint/2010/main" val="13923638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FB28FB56-22CB-47DA-B634-314C3F5E6EF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36526080"/>
                  </p:ext>
                </p:extLst>
              </p:nvPr>
            </p:nvGraphicFramePr>
            <p:xfrm>
              <a:off x="-2544001" y="6858000"/>
              <a:ext cx="17280000" cy="7560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160000">
                      <a:extLst>
                        <a:ext uri="{9D8B030D-6E8A-4147-A177-3AD203B41FA5}">
                          <a16:colId xmlns:a16="http://schemas.microsoft.com/office/drawing/2014/main" val="526581103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63472524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1746123975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2298046964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2898278077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1928550320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1201182110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447476720"/>
                        </a:ext>
                      </a:extLst>
                    </a:gridCol>
                  </a:tblGrid>
                  <a:tr h="1080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4000" b="1" dirty="0" err="1">
                              <a:solidFill>
                                <a:schemeClr val="bg1"/>
                              </a:solidFill>
                            </a:rPr>
                            <a:t>Exemple</a:t>
                          </a:r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CA" sz="4000" b="1" baseline="300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(…)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79488229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(…)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8709484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(…)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26847588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(…)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8478479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(…)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87458653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(…)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7885907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(…)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8319852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FB28FB56-22CB-47DA-B634-314C3F5E6EF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36526080"/>
                  </p:ext>
                </p:extLst>
              </p:nvPr>
            </p:nvGraphicFramePr>
            <p:xfrm>
              <a:off x="-2544001" y="6858000"/>
              <a:ext cx="17280000" cy="7560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160000">
                      <a:extLst>
                        <a:ext uri="{9D8B030D-6E8A-4147-A177-3AD203B41FA5}">
                          <a16:colId xmlns:a16="http://schemas.microsoft.com/office/drawing/2014/main" val="526581103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63472524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1746123975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2298046964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2898278077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1928550320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1201182110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447476720"/>
                        </a:ext>
                      </a:extLst>
                    </a:gridCol>
                  </a:tblGrid>
                  <a:tr h="1080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4000" b="1" dirty="0" err="1">
                              <a:solidFill>
                                <a:schemeClr val="bg1"/>
                              </a:solidFill>
                            </a:rPr>
                            <a:t>Exemple</a:t>
                          </a:r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563" t="-2260" r="-600845" b="-6045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0563" t="-2260" r="-500845" b="-6045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1412" t="-2260" r="-402260" b="-6045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00282" t="-2260" r="-301127" b="-6045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01695" t="-2260" r="-201977" b="-6045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00000" t="-2260" r="-101408" b="-6045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701977" t="-2260" r="-1695" b="-60452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79488229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847" t="-101685" r="-702825" b="-5011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563" t="-101685" r="-600845" b="-5011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0563" t="-101685" r="-500845" b="-5011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1412" t="-101685" r="-402260" b="-5011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00282" t="-101685" r="-301127" b="-5011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01695" t="-101685" r="-201977" b="-5011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00000" t="-101685" r="-101408" b="-5011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701977" t="-101685" r="-1695" b="-50112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8709484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847" t="-202825" r="-702825" b="-4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563" t="-202825" r="-600845" b="-4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0563" t="-202825" r="-500845" b="-4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1412" t="-202825" r="-402260" b="-4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00282" t="-202825" r="-301127" b="-4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01695" t="-202825" r="-201977" b="-4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00000" t="-202825" r="-101408" b="-4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701977" t="-202825" r="-1695" b="-40395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26847588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847" t="-302825" r="-702825" b="-3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563" t="-302825" r="-600845" b="-3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0563" t="-302825" r="-500845" b="-3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1412" t="-302825" r="-402260" b="-3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00282" t="-302825" r="-301127" b="-3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01695" t="-302825" r="-201977" b="-3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00000" t="-302825" r="-101408" b="-3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701977" t="-302825" r="-1695" b="-30395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8478479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847" t="-402825" r="-702825" b="-2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563" t="-402825" r="-600845" b="-2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0563" t="-402825" r="-500845" b="-2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1412" t="-402825" r="-402260" b="-2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00282" t="-402825" r="-301127" b="-2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01695" t="-402825" r="-201977" b="-2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00000" t="-402825" r="-101408" b="-2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701977" t="-402825" r="-1695" b="-20395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87458653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847" t="-500000" r="-702825" b="-1028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563" t="-500000" r="-600845" b="-1028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0563" t="-500000" r="-500845" b="-1028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1412" t="-500000" r="-402260" b="-1028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00282" t="-500000" r="-301127" b="-1028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01695" t="-500000" r="-201977" b="-1028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00000" t="-500000" r="-101408" b="-1028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701977" t="-500000" r="-1695" b="-10280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7885907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847" t="-603390" r="-702825" b="-3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563" t="-603390" r="-600845" b="-3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0563" t="-603390" r="-500845" b="-3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1412" t="-603390" r="-402260" b="-3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00282" t="-603390" r="-301127" b="-3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01695" t="-603390" r="-201977" b="-3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00000" t="-603390" r="-101408" b="-3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701977" t="-603390" r="-1695" b="-33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8319852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FA54A3A-D516-4B79-A4E0-4683AA464B75}"/>
                  </a:ext>
                </a:extLst>
              </p:cNvPr>
              <p:cNvSpPr txBox="1"/>
              <p:nvPr/>
            </p:nvSpPr>
            <p:spPr>
              <a:xfrm>
                <a:off x="-4704225" y="1499933"/>
                <a:ext cx="21600448" cy="48473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CA" sz="4000" b="1" dirty="0"/>
                  <a:t>Structure des données</a:t>
                </a:r>
              </a:p>
              <a:p>
                <a:endParaRPr lang="fr-CA" sz="4000" dirty="0"/>
              </a:p>
              <a:p>
                <a:r>
                  <a:rPr lang="fr-CA" sz="4000" dirty="0"/>
                  <a:t>On a deux ensembles de données ayant chacun une structure sous la forme d’un tableau.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i="1" dirty="0"/>
                  <a:t>N</a:t>
                </a:r>
                <a:r>
                  <a:rPr lang="fr-CA" sz="3600" dirty="0"/>
                  <a:t> : nombre d’ « exemples » (</a:t>
                </a:r>
                <a:r>
                  <a:rPr lang="fr-CA" sz="3600" i="1" dirty="0" err="1"/>
                  <a:t>examples</a:t>
                </a:r>
                <a:r>
                  <a:rPr lang="fr-CA" sz="3600" dirty="0"/>
                  <a:t>)</a:t>
                </a:r>
                <a:r>
                  <a:rPr lang="fr-CA" sz="3600" i="1" dirty="0"/>
                  <a:t>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b="1" i="1" dirty="0"/>
                  <a:t>x</a:t>
                </a:r>
                <a:r>
                  <a:rPr lang="fr-CA" sz="3600" i="1" dirty="0"/>
                  <a:t> : </a:t>
                </a:r>
                <a:r>
                  <a:rPr lang="fr-CA" sz="3600" dirty="0"/>
                  <a:t>exemple correspondant à  un vecteur de « caractéristiques » (</a:t>
                </a:r>
                <a:r>
                  <a:rPr lang="fr-CA" sz="3600" i="1" dirty="0" err="1"/>
                  <a:t>features</a:t>
                </a:r>
                <a:r>
                  <a:rPr lang="fr-CA" sz="3600" dirty="0"/>
                  <a:t>).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i="1" dirty="0"/>
                  <a:t>D </a:t>
                </a:r>
                <a:r>
                  <a:rPr lang="fr-CA" sz="3600" dirty="0"/>
                  <a:t>: nombre de caractéristiques (aussi appelées « dimensions ») que comporte chaque exemple.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endParaRPr lang="fr-CA" sz="3600" dirty="0">
                  <a:solidFill>
                    <a:schemeClr val="tx1"/>
                  </a:solidFill>
                </a:endParaRPr>
              </a:p>
              <a:p>
                <a:pPr marL="1657350" lvl="2" indent="-742950">
                  <a:buFont typeface="Wingdings" panose="05000000000000000000" pitchFamily="2" charset="2"/>
                  <a:buChar char="v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fr-CA" sz="3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fr-CA" sz="36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fr-CA" sz="36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fr-CA" sz="36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(3)</m:t>
                        </m:r>
                      </m:sup>
                    </m:sSubSup>
                  </m:oMath>
                </a14:m>
                <a:r>
                  <a:rPr lang="fr-CA" sz="3600" dirty="0">
                    <a:solidFill>
                      <a:schemeClr val="tx1"/>
                    </a:solidFill>
                  </a:rPr>
                  <a:t> : 3</a:t>
                </a:r>
                <a:r>
                  <a:rPr lang="fr-CA" sz="3600" baseline="30000" dirty="0">
                    <a:solidFill>
                      <a:schemeClr val="tx1"/>
                    </a:solidFill>
                  </a:rPr>
                  <a:t>e</a:t>
                </a:r>
                <a:r>
                  <a:rPr lang="fr-CA" sz="3600" dirty="0">
                    <a:solidFill>
                      <a:schemeClr val="tx1"/>
                    </a:solidFill>
                  </a:rPr>
                  <a:t> caractéristique du 2</a:t>
                </a:r>
                <a:r>
                  <a:rPr lang="fr-CA" sz="3600" baseline="30000" dirty="0">
                    <a:solidFill>
                      <a:schemeClr val="tx1"/>
                    </a:solidFill>
                  </a:rPr>
                  <a:t>e</a:t>
                </a:r>
                <a:r>
                  <a:rPr lang="fr-CA" sz="3600" dirty="0">
                    <a:solidFill>
                      <a:schemeClr val="tx1"/>
                    </a:solidFill>
                  </a:rPr>
                  <a:t> exemple.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FA54A3A-D516-4B79-A4E0-4683AA464B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704225" y="1499933"/>
                <a:ext cx="21600448" cy="4847353"/>
              </a:xfrm>
              <a:prstGeom prst="rect">
                <a:avLst/>
              </a:prstGeom>
              <a:blipFill>
                <a:blip r:embed="rId4"/>
                <a:stretch>
                  <a:fillRect l="-988" t="-2264" b="-3522"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BF7B7588-8DF5-4C14-991F-7AFA8A36C0AE}"/>
              </a:ext>
            </a:extLst>
          </p:cNvPr>
          <p:cNvSpPr txBox="1"/>
          <p:nvPr/>
        </p:nvSpPr>
        <p:spPr>
          <a:xfrm>
            <a:off x="-3610897" y="0"/>
            <a:ext cx="194137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800" b="1" dirty="0"/>
              <a:t>2. APPRENTISSAGE SUPERVISÉ vs APPRENTISSAGE NON SUPERVISÉ</a:t>
            </a:r>
          </a:p>
        </p:txBody>
      </p:sp>
    </p:spTree>
    <p:extLst>
      <p:ext uri="{BB962C8B-B14F-4D97-AF65-F5344CB8AC3E}">
        <p14:creationId xmlns:p14="http://schemas.microsoft.com/office/powerpoint/2010/main" val="218408948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FA54A3A-D516-4B79-A4E0-4683AA464B75}"/>
                  </a:ext>
                </a:extLst>
              </p:cNvPr>
              <p:cNvSpPr txBox="1"/>
              <p:nvPr/>
            </p:nvSpPr>
            <p:spPr>
              <a:xfrm>
                <a:off x="-4704225" y="1499933"/>
                <a:ext cx="21600448" cy="54013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CA" sz="4000" b="1" dirty="0">
                    <a:solidFill>
                      <a:srgbClr val="08519C"/>
                    </a:solidFill>
                  </a:rPr>
                  <a:t>Apprentissage supervisé</a:t>
                </a:r>
              </a:p>
              <a:p>
                <a:endParaRPr lang="fr-CA" sz="3600" dirty="0"/>
              </a:p>
              <a:p>
                <a:r>
                  <a:rPr lang="fr-CA" sz="4000" dirty="0"/>
                  <a:t>On souhaite prédire l’une des caractéristiques à partir des autres caractéristiques.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La caractéristique que l’on souhaite prédire est nommée « cible » (</a:t>
                </a:r>
                <a:r>
                  <a:rPr lang="fr-CA" sz="3600" i="1" dirty="0" err="1"/>
                  <a:t>target</a:t>
                </a:r>
                <a:r>
                  <a:rPr lang="fr-CA" sz="3600" dirty="0"/>
                  <a:t>).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La caractéristique correspondant à la cible est notée </a:t>
                </a:r>
                <a14:m>
                  <m:oMath xmlns:m="http://schemas.openxmlformats.org/officeDocument/2006/math">
                    <m:r>
                      <a:rPr lang="fr-CA" sz="3600" b="0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fr-CA" sz="3600" dirty="0"/>
                  <a:t>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CA" sz="3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fr-CA" sz="3600" dirty="0"/>
                  <a:t> : 3</a:t>
                </a:r>
                <a:r>
                  <a:rPr lang="fr-CA" sz="3600" baseline="30000" dirty="0"/>
                  <a:t>e</a:t>
                </a:r>
                <a:r>
                  <a:rPr lang="fr-CA" sz="3600" dirty="0"/>
                  <a:t> exemple de la cible.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La valeur que prend la cible pour un exemple donné est nommé « étiquette » (</a:t>
                </a:r>
                <a:r>
                  <a:rPr lang="fr-CA" sz="3600" i="1" dirty="0"/>
                  <a:t>label</a:t>
                </a:r>
                <a:r>
                  <a:rPr lang="fr-CA" sz="3600" dirty="0"/>
                  <a:t>)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endParaRPr lang="fr-CA" sz="3600" dirty="0">
                  <a:solidFill>
                    <a:schemeClr val="tx1"/>
                  </a:solidFill>
                </a:endParaRPr>
              </a:p>
              <a:p>
                <a:pPr marL="1657350" lvl="2" indent="-742950">
                  <a:buFont typeface="Wingdings" panose="05000000000000000000" pitchFamily="2" charset="2"/>
                  <a:buChar char="v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fr-CA" sz="3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fr-CA" sz="36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fr-CA" sz="36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fr-CA" sz="36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(3)</m:t>
                        </m:r>
                      </m:sup>
                    </m:sSubSup>
                  </m:oMath>
                </a14:m>
                <a:r>
                  <a:rPr lang="fr-CA" sz="3600" dirty="0">
                    <a:solidFill>
                      <a:schemeClr val="tx1"/>
                    </a:solidFill>
                  </a:rPr>
                  <a:t> : 3</a:t>
                </a:r>
                <a:r>
                  <a:rPr lang="fr-CA" sz="3600" baseline="30000" dirty="0">
                    <a:solidFill>
                      <a:schemeClr val="tx1"/>
                    </a:solidFill>
                  </a:rPr>
                  <a:t>e</a:t>
                </a:r>
                <a:r>
                  <a:rPr lang="fr-CA" sz="3600" dirty="0">
                    <a:solidFill>
                      <a:schemeClr val="tx1"/>
                    </a:solidFill>
                  </a:rPr>
                  <a:t> caractéristique du 2</a:t>
                </a:r>
                <a:r>
                  <a:rPr lang="fr-CA" sz="3600" baseline="30000" dirty="0">
                    <a:solidFill>
                      <a:schemeClr val="tx1"/>
                    </a:solidFill>
                  </a:rPr>
                  <a:t>e</a:t>
                </a:r>
                <a:r>
                  <a:rPr lang="fr-CA" sz="3600" dirty="0">
                    <a:solidFill>
                      <a:schemeClr val="tx1"/>
                    </a:solidFill>
                  </a:rPr>
                  <a:t> exemple.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FA54A3A-D516-4B79-A4E0-4683AA464B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704225" y="1499933"/>
                <a:ext cx="21600448" cy="5401350"/>
              </a:xfrm>
              <a:prstGeom prst="rect">
                <a:avLst/>
              </a:prstGeom>
              <a:blipFill>
                <a:blip r:embed="rId3"/>
                <a:stretch>
                  <a:fillRect l="-988" t="-2032" b="-1919"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BF7B7588-8DF5-4C14-991F-7AFA8A36C0AE}"/>
              </a:ext>
            </a:extLst>
          </p:cNvPr>
          <p:cNvSpPr txBox="1"/>
          <p:nvPr/>
        </p:nvSpPr>
        <p:spPr>
          <a:xfrm>
            <a:off x="-3610897" y="0"/>
            <a:ext cx="194137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800" b="1" dirty="0"/>
              <a:t>2. APPRENTISSAGE SUPERVISÉ vs APPRENTISSAGE NON SUPERVISÉ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F8610EC5-BAF1-4701-A568-E3551B9674D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94818231"/>
                  </p:ext>
                </p:extLst>
              </p:nvPr>
            </p:nvGraphicFramePr>
            <p:xfrm>
              <a:off x="-2544001" y="7493000"/>
              <a:ext cx="17280000" cy="7560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160000">
                      <a:extLst>
                        <a:ext uri="{9D8B030D-6E8A-4147-A177-3AD203B41FA5}">
                          <a16:colId xmlns:a16="http://schemas.microsoft.com/office/drawing/2014/main" val="526581103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63472524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1746123975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2298046964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2898278077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1928550320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1201182110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447476720"/>
                        </a:ext>
                      </a:extLst>
                    </a:gridCol>
                  </a:tblGrid>
                  <a:tr h="1080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4000" b="1" dirty="0" err="1">
                              <a:solidFill>
                                <a:schemeClr val="bg1"/>
                              </a:solidFill>
                            </a:rPr>
                            <a:t>Exemple</a:t>
                          </a:r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CA" sz="4000" b="1" baseline="300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(…)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4000" b="1" dirty="0">
                              <a:solidFill>
                                <a:schemeClr val="bg1"/>
                              </a:solidFill>
                            </a:rPr>
                            <a:t>y</a:t>
                          </a:r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8519C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79488229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(…)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292C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8709484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(…)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292C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26847588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(…)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292C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8478479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(…)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292C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87458653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(…)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292C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7885907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(…)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292C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8319852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F8610EC5-BAF1-4701-A568-E3551B9674D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94818231"/>
                  </p:ext>
                </p:extLst>
              </p:nvPr>
            </p:nvGraphicFramePr>
            <p:xfrm>
              <a:off x="-2544001" y="7493000"/>
              <a:ext cx="17280000" cy="7560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160000">
                      <a:extLst>
                        <a:ext uri="{9D8B030D-6E8A-4147-A177-3AD203B41FA5}">
                          <a16:colId xmlns:a16="http://schemas.microsoft.com/office/drawing/2014/main" val="526581103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63472524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1746123975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2298046964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2898278077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1928550320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1201182110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447476720"/>
                        </a:ext>
                      </a:extLst>
                    </a:gridCol>
                  </a:tblGrid>
                  <a:tr h="1080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4000" b="1" dirty="0" err="1">
                              <a:solidFill>
                                <a:schemeClr val="bg1"/>
                              </a:solidFill>
                            </a:rPr>
                            <a:t>Exemple</a:t>
                          </a:r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0563" t="-1695" r="-600845" b="-6045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0563" t="-1695" r="-500845" b="-6045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01412" t="-1695" r="-402260" b="-6045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400282" t="-1695" r="-301127" b="-6045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501695" t="-1695" r="-201977" b="-6045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600000" t="-1695" r="-101408" b="-6045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4000" b="1" dirty="0">
                              <a:solidFill>
                                <a:schemeClr val="bg1"/>
                              </a:solidFill>
                            </a:rPr>
                            <a:t>y</a:t>
                          </a:r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8519C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79488229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847" t="-101124" r="-702825" b="-5011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0563" t="-101124" r="-600845" b="-5011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0563" t="-101124" r="-500845" b="-5011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01412" t="-101124" r="-402260" b="-5011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400282" t="-101124" r="-301127" b="-5011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501695" t="-101124" r="-201977" b="-5011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600000" t="-101124" r="-101408" b="-5011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701977" t="-101124" r="-1695" b="-50112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8709484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847" t="-202260" r="-702825" b="-4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0563" t="-202260" r="-600845" b="-4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0563" t="-202260" r="-500845" b="-4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01412" t="-202260" r="-402260" b="-4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400282" t="-202260" r="-301127" b="-4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501695" t="-202260" r="-201977" b="-4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600000" t="-202260" r="-101408" b="-4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701977" t="-202260" r="-1695" b="-40395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26847588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847" t="-302260" r="-702825" b="-3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0563" t="-302260" r="-600845" b="-3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0563" t="-302260" r="-500845" b="-3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01412" t="-302260" r="-402260" b="-3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400282" t="-302260" r="-301127" b="-3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501695" t="-302260" r="-201977" b="-3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600000" t="-302260" r="-101408" b="-3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701977" t="-302260" r="-1695" b="-30395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8478479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847" t="-402260" r="-702825" b="-2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0563" t="-402260" r="-600845" b="-2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0563" t="-402260" r="-500845" b="-2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01412" t="-402260" r="-402260" b="-2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400282" t="-402260" r="-301127" b="-2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501695" t="-402260" r="-201977" b="-2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600000" t="-402260" r="-101408" b="-2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701977" t="-402260" r="-1695" b="-20395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87458653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847" t="-499438" r="-702825" b="-1028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0563" t="-499438" r="-600845" b="-1028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0563" t="-499438" r="-500845" b="-1028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01412" t="-499438" r="-402260" b="-1028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400282" t="-499438" r="-301127" b="-1028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501695" t="-499438" r="-201977" b="-1028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600000" t="-499438" r="-101408" b="-1028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701977" t="-499438" r="-1695" b="-10280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7885907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847" t="-602825" r="-702825" b="-3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0563" t="-602825" r="-600845" b="-3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0563" t="-602825" r="-500845" b="-3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01412" t="-602825" r="-402260" b="-3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400282" t="-602825" r="-301127" b="-3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501695" t="-602825" r="-201977" b="-3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600000" t="-602825" r="-101408" b="-3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701977" t="-602825" r="-1695" b="-33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8319852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13844562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FB28FB56-22CB-47DA-B634-314C3F5E6EF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86889333"/>
                  </p:ext>
                </p:extLst>
              </p:nvPr>
            </p:nvGraphicFramePr>
            <p:xfrm>
              <a:off x="-2544001" y="7493000"/>
              <a:ext cx="17280000" cy="7560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160000">
                      <a:extLst>
                        <a:ext uri="{9D8B030D-6E8A-4147-A177-3AD203B41FA5}">
                          <a16:colId xmlns:a16="http://schemas.microsoft.com/office/drawing/2014/main" val="526581103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63472524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1746123975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2298046964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2898278077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1928550320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1201182110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447476720"/>
                        </a:ext>
                      </a:extLst>
                    </a:gridCol>
                  </a:tblGrid>
                  <a:tr h="1080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4000" b="1" dirty="0" err="1">
                              <a:solidFill>
                                <a:schemeClr val="bg1"/>
                              </a:solidFill>
                            </a:rPr>
                            <a:t>Exemple</a:t>
                          </a:r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CA" sz="4000" b="1" baseline="300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(…)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4000" b="1" dirty="0">
                              <a:solidFill>
                                <a:schemeClr val="bg1"/>
                              </a:solidFill>
                            </a:rPr>
                            <a:t>y</a:t>
                          </a:r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8519C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79488229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(…)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292C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8709484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(…)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292C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26847588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(…)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292C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8478479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(…)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292C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87458653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(…)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292C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7885907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(…)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292C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8319852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FB28FB56-22CB-47DA-B634-314C3F5E6EF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86889333"/>
                  </p:ext>
                </p:extLst>
              </p:nvPr>
            </p:nvGraphicFramePr>
            <p:xfrm>
              <a:off x="-2544001" y="7493000"/>
              <a:ext cx="17280000" cy="7560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160000">
                      <a:extLst>
                        <a:ext uri="{9D8B030D-6E8A-4147-A177-3AD203B41FA5}">
                          <a16:colId xmlns:a16="http://schemas.microsoft.com/office/drawing/2014/main" val="526581103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63472524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1746123975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2298046964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2898278077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1928550320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1201182110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447476720"/>
                        </a:ext>
                      </a:extLst>
                    </a:gridCol>
                  </a:tblGrid>
                  <a:tr h="1080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4000" b="1" dirty="0" err="1">
                              <a:solidFill>
                                <a:schemeClr val="bg1"/>
                              </a:solidFill>
                            </a:rPr>
                            <a:t>Exemple</a:t>
                          </a:r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563" t="-1695" r="-600845" b="-6045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0563" t="-1695" r="-500845" b="-6045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1412" t="-1695" r="-402260" b="-6045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00282" t="-1695" r="-301127" b="-6045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01695" t="-1695" r="-201977" b="-6045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00000" t="-1695" r="-101408" b="-6045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4000" b="1" dirty="0">
                              <a:solidFill>
                                <a:schemeClr val="bg1"/>
                              </a:solidFill>
                            </a:rPr>
                            <a:t>y</a:t>
                          </a:r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8519C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79488229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847" t="-101124" r="-702825" b="-5011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563" t="-101124" r="-600845" b="-5011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0563" t="-101124" r="-500845" b="-5011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1412" t="-101124" r="-402260" b="-5011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00282" t="-101124" r="-301127" b="-5011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01695" t="-101124" r="-201977" b="-5011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00000" t="-101124" r="-101408" b="-5011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701977" t="-101124" r="-1695" b="-50112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8709484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847" t="-202260" r="-702825" b="-4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563" t="-202260" r="-600845" b="-4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0563" t="-202260" r="-500845" b="-4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1412" t="-202260" r="-402260" b="-4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00282" t="-202260" r="-301127" b="-4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01695" t="-202260" r="-201977" b="-4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00000" t="-202260" r="-101408" b="-4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701977" t="-202260" r="-1695" b="-40395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26847588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847" t="-302260" r="-702825" b="-3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563" t="-302260" r="-600845" b="-3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0563" t="-302260" r="-500845" b="-3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1412" t="-302260" r="-402260" b="-3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00282" t="-302260" r="-301127" b="-3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01695" t="-302260" r="-201977" b="-3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00000" t="-302260" r="-101408" b="-3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701977" t="-302260" r="-1695" b="-30395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8478479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847" t="-402260" r="-702825" b="-2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563" t="-402260" r="-600845" b="-2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0563" t="-402260" r="-500845" b="-2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1412" t="-402260" r="-402260" b="-2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00282" t="-402260" r="-301127" b="-2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01695" t="-402260" r="-201977" b="-2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00000" t="-402260" r="-101408" b="-2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701977" t="-402260" r="-1695" b="-20395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87458653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847" t="-499438" r="-702825" b="-1028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563" t="-499438" r="-600845" b="-1028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0563" t="-499438" r="-500845" b="-1028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1412" t="-499438" r="-402260" b="-1028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00282" t="-499438" r="-301127" b="-1028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01695" t="-499438" r="-201977" b="-1028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00000" t="-499438" r="-101408" b="-1028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701977" t="-499438" r="-1695" b="-10280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7885907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847" t="-602825" r="-702825" b="-3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563" t="-602825" r="-600845" b="-3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0563" t="-602825" r="-500845" b="-3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1412" t="-602825" r="-402260" b="-3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00282" t="-602825" r="-301127" b="-3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01695" t="-602825" r="-201977" b="-3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00000" t="-602825" r="-101408" b="-3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701977" t="-602825" r="-1695" b="-33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8319852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BF7B7588-8DF5-4C14-991F-7AFA8A36C0AE}"/>
              </a:ext>
            </a:extLst>
          </p:cNvPr>
          <p:cNvSpPr txBox="1"/>
          <p:nvPr/>
        </p:nvSpPr>
        <p:spPr>
          <a:xfrm>
            <a:off x="-3610897" y="0"/>
            <a:ext cx="194137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800" b="1" dirty="0"/>
              <a:t>2. APPRENTISSAGE SUPERVISÉ vs APPRENTISSAGE NON SUPERVISÉ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7C9403-E944-43CF-A556-E461AA7B31C5}"/>
              </a:ext>
            </a:extLst>
          </p:cNvPr>
          <p:cNvSpPr txBox="1"/>
          <p:nvPr/>
        </p:nvSpPr>
        <p:spPr>
          <a:xfrm>
            <a:off x="-4704226" y="1606252"/>
            <a:ext cx="20507121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4000" b="1" dirty="0">
                <a:solidFill>
                  <a:srgbClr val="08519C"/>
                </a:solidFill>
              </a:rPr>
              <a:t>Apprentissage supervisé</a:t>
            </a:r>
          </a:p>
          <a:p>
            <a:endParaRPr lang="fr-CA" sz="3600" dirty="0"/>
          </a:p>
          <a:p>
            <a:r>
              <a:rPr lang="fr-CA" sz="4000" dirty="0"/>
              <a:t>Si les valeurs des étiquettes de la cible correspondent à des nombres réels </a:t>
            </a:r>
            <a:br>
              <a:rPr lang="fr-CA" sz="4000" dirty="0"/>
            </a:br>
            <a:r>
              <a:rPr lang="fr-CA" sz="4000" dirty="0"/>
              <a:t>(ex. taille) : </a:t>
            </a:r>
          </a:p>
          <a:p>
            <a:pPr marL="1657350" lvl="2" indent="-742950">
              <a:buFont typeface="Wingdings" panose="05000000000000000000" pitchFamily="2" charset="2"/>
              <a:buChar char="Ø"/>
            </a:pPr>
            <a:r>
              <a:rPr lang="fr-CA" sz="3600" dirty="0"/>
              <a:t>Il s’agit d’un problème de « régression ». </a:t>
            </a:r>
          </a:p>
          <a:p>
            <a:pPr marL="1657350" lvl="2" indent="-742950">
              <a:buFont typeface="Wingdings" panose="05000000000000000000" pitchFamily="2" charset="2"/>
              <a:buChar char="Ø"/>
            </a:pPr>
            <a:endParaRPr lang="fr-CA" sz="3600" dirty="0">
              <a:solidFill>
                <a:schemeClr val="tx1"/>
              </a:solidFill>
            </a:endParaRPr>
          </a:p>
          <a:p>
            <a:r>
              <a:rPr lang="fr-CA" sz="4000" dirty="0"/>
              <a:t>Si les valeurs des étiquettes de la cible correspondent à un nombre fini de classes </a:t>
            </a:r>
            <a:br>
              <a:rPr lang="fr-CA" sz="4000" dirty="0"/>
            </a:br>
            <a:r>
              <a:rPr lang="fr-CA" sz="4000" dirty="0"/>
              <a:t>(ex. présence/absence de maladie) : </a:t>
            </a:r>
          </a:p>
          <a:p>
            <a:pPr marL="1657350" lvl="2" indent="-742950">
              <a:buFont typeface="Wingdings" panose="05000000000000000000" pitchFamily="2" charset="2"/>
              <a:buChar char="Ø"/>
            </a:pPr>
            <a:r>
              <a:rPr lang="fr-CA" sz="4000" dirty="0"/>
              <a:t>Il s’agit d’un problème de « classification ». </a:t>
            </a:r>
            <a:endParaRPr lang="fr-CA" sz="3600" dirty="0"/>
          </a:p>
        </p:txBody>
      </p:sp>
    </p:spTree>
    <p:extLst>
      <p:ext uri="{BB962C8B-B14F-4D97-AF65-F5344CB8AC3E}">
        <p14:creationId xmlns:p14="http://schemas.microsoft.com/office/powerpoint/2010/main" val="217578465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FA54A3A-D516-4B79-A4E0-4683AA464B75}"/>
              </a:ext>
            </a:extLst>
          </p:cNvPr>
          <p:cNvSpPr txBox="1"/>
          <p:nvPr/>
        </p:nvSpPr>
        <p:spPr>
          <a:xfrm>
            <a:off x="-4704225" y="1499933"/>
            <a:ext cx="21600448" cy="69865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4000" b="1" dirty="0">
                <a:solidFill>
                  <a:srgbClr val="006D2C"/>
                </a:solidFill>
              </a:rPr>
              <a:t>Apprentissage non supervisé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endParaRPr lang="fr-CA" sz="3600" dirty="0"/>
          </a:p>
          <a:p>
            <a:r>
              <a:rPr lang="fr-CA" sz="4000" dirty="0"/>
              <a:t>On souhaite modifier la structure des données.</a:t>
            </a:r>
          </a:p>
          <a:p>
            <a:pPr marL="1657350" lvl="2" indent="-742950">
              <a:buFont typeface="Wingdings" panose="05000000000000000000" pitchFamily="2" charset="2"/>
              <a:buChar char="Ø"/>
            </a:pPr>
            <a:r>
              <a:rPr lang="fr-CA" sz="3600" dirty="0"/>
              <a:t>Il n’y a aucune caractéristique « cible ».</a:t>
            </a:r>
          </a:p>
          <a:p>
            <a:pPr marL="1657350" lvl="2" indent="-742950">
              <a:buFont typeface="Wingdings" panose="05000000000000000000" pitchFamily="2" charset="2"/>
              <a:buChar char="Ø"/>
            </a:pPr>
            <a:endParaRPr lang="fr-CA" sz="3600" dirty="0"/>
          </a:p>
          <a:p>
            <a:r>
              <a:rPr lang="fr-CA" sz="4000" dirty="0">
                <a:solidFill>
                  <a:schemeClr val="tx1"/>
                </a:solidFill>
              </a:rPr>
              <a:t>On pourrait alors souhaiter modifier les colonnes (réduction des dimensions).</a:t>
            </a:r>
          </a:p>
          <a:p>
            <a:pPr marL="1657350" lvl="2" indent="-742950">
              <a:buFont typeface="Wingdings" panose="05000000000000000000" pitchFamily="2" charset="2"/>
              <a:buChar char="Ø"/>
            </a:pPr>
            <a:r>
              <a:rPr lang="fr-CA" sz="3600" dirty="0">
                <a:solidFill>
                  <a:schemeClr val="tx1"/>
                </a:solidFill>
              </a:rPr>
              <a:t>Modifier l’espace des caractéristiques dans lequel sont distribués les exemples.</a:t>
            </a:r>
          </a:p>
          <a:p>
            <a:pPr marL="1657350" lvl="2" indent="-742950">
              <a:buFont typeface="Wingdings" panose="05000000000000000000" pitchFamily="2" charset="2"/>
              <a:buChar char="Ø"/>
            </a:pPr>
            <a:endParaRPr lang="fr-CA" sz="3600" dirty="0"/>
          </a:p>
          <a:p>
            <a:r>
              <a:rPr lang="fr-CA" sz="4000" dirty="0"/>
              <a:t>On pourrait plutôt souhaiter modifier les lignes (regroupement) .</a:t>
            </a:r>
          </a:p>
          <a:p>
            <a:pPr marL="1657350" lvl="2" indent="-742950">
              <a:buFont typeface="Wingdings" panose="05000000000000000000" pitchFamily="2" charset="2"/>
              <a:buChar char="Ø"/>
            </a:pPr>
            <a:r>
              <a:rPr lang="fr-CA" sz="3600" dirty="0"/>
              <a:t>Rassembler les exemples par « groupes » (</a:t>
            </a:r>
            <a:r>
              <a:rPr lang="fr-CA" sz="3600" i="1" dirty="0"/>
              <a:t>clusters</a:t>
            </a:r>
            <a:r>
              <a:rPr lang="fr-CA" sz="3600" dirty="0"/>
              <a:t>).</a:t>
            </a:r>
          </a:p>
          <a:p>
            <a:pPr marL="1657350" lvl="2" indent="-742950">
              <a:buFont typeface="Wingdings" panose="05000000000000000000" pitchFamily="2" charset="2"/>
              <a:buChar char="Ø"/>
            </a:pPr>
            <a:endParaRPr lang="fr-CA" sz="3600" dirty="0">
              <a:solidFill>
                <a:schemeClr val="tx1"/>
              </a:solidFill>
            </a:endParaRPr>
          </a:p>
          <a:p>
            <a:endParaRPr lang="fr-CA" sz="3600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7B7588-8DF5-4C14-991F-7AFA8A36C0AE}"/>
              </a:ext>
            </a:extLst>
          </p:cNvPr>
          <p:cNvSpPr txBox="1"/>
          <p:nvPr/>
        </p:nvSpPr>
        <p:spPr>
          <a:xfrm>
            <a:off x="-3610897" y="0"/>
            <a:ext cx="194137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800" b="1" dirty="0"/>
              <a:t>2. APPRENTISSAGE SUPERVISÉ vs APPRENTISSAGE NON SUPERVISÉ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F5769C9C-F876-4C26-BF8F-D516A581943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28642985"/>
                  </p:ext>
                </p:extLst>
              </p:nvPr>
            </p:nvGraphicFramePr>
            <p:xfrm>
              <a:off x="-2544001" y="8486461"/>
              <a:ext cx="17280000" cy="7560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160000">
                      <a:extLst>
                        <a:ext uri="{9D8B030D-6E8A-4147-A177-3AD203B41FA5}">
                          <a16:colId xmlns:a16="http://schemas.microsoft.com/office/drawing/2014/main" val="526581103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63472524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1746123975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2298046964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2898278077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1928550320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1201182110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447476720"/>
                        </a:ext>
                      </a:extLst>
                    </a:gridCol>
                  </a:tblGrid>
                  <a:tr h="1080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4000" b="1" dirty="0" err="1">
                              <a:solidFill>
                                <a:schemeClr val="bg1"/>
                              </a:solidFill>
                            </a:rPr>
                            <a:t>Exemple</a:t>
                          </a:r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CA" sz="4000" b="1" baseline="300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6D2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6D2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6D2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6D2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6D2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(…)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6D2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6D2C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79488229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(…)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8709484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(…)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26847588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(…)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8478479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(…)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87458653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(…)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7885907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(…)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8319852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F5769C9C-F876-4C26-BF8F-D516A581943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28642985"/>
                  </p:ext>
                </p:extLst>
              </p:nvPr>
            </p:nvGraphicFramePr>
            <p:xfrm>
              <a:off x="-2544001" y="8486461"/>
              <a:ext cx="17280000" cy="7560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160000">
                      <a:extLst>
                        <a:ext uri="{9D8B030D-6E8A-4147-A177-3AD203B41FA5}">
                          <a16:colId xmlns:a16="http://schemas.microsoft.com/office/drawing/2014/main" val="526581103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63472524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1746123975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2298046964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2898278077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1928550320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1201182110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447476720"/>
                        </a:ext>
                      </a:extLst>
                    </a:gridCol>
                  </a:tblGrid>
                  <a:tr h="1080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4000" b="1" dirty="0" err="1">
                              <a:solidFill>
                                <a:schemeClr val="bg1"/>
                              </a:solidFill>
                            </a:rPr>
                            <a:t>Exemple</a:t>
                          </a:r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563" t="-1695" r="-600845" b="-6045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0563" t="-1695" r="-500845" b="-6045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1412" t="-1695" r="-402260" b="-6045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00282" t="-1695" r="-301127" b="-6045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01695" t="-1695" r="-201977" b="-6045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00000" t="-1695" r="-101408" b="-6045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701977" t="-1695" r="-1695" b="-60452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79488229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847" t="-101124" r="-702825" b="-5011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563" t="-101124" r="-600845" b="-5011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0563" t="-101124" r="-500845" b="-5011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1412" t="-101124" r="-402260" b="-5011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00282" t="-101124" r="-301127" b="-5011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01695" t="-101124" r="-201977" b="-5011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00000" t="-101124" r="-101408" b="-5011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701977" t="-101124" r="-1695" b="-50112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8709484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847" t="-202260" r="-702825" b="-4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563" t="-202260" r="-600845" b="-4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0563" t="-202260" r="-500845" b="-4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1412" t="-202260" r="-402260" b="-4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00282" t="-202260" r="-301127" b="-4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01695" t="-202260" r="-201977" b="-4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00000" t="-202260" r="-101408" b="-4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701977" t="-202260" r="-1695" b="-40395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26847588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847" t="-302260" r="-702825" b="-3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563" t="-302260" r="-600845" b="-3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0563" t="-302260" r="-500845" b="-3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1412" t="-302260" r="-402260" b="-3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00282" t="-302260" r="-301127" b="-3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01695" t="-302260" r="-201977" b="-3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00000" t="-302260" r="-101408" b="-3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701977" t="-302260" r="-1695" b="-30395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8478479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847" t="-402260" r="-702825" b="-2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563" t="-402260" r="-600845" b="-2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0563" t="-402260" r="-500845" b="-2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1412" t="-402260" r="-402260" b="-2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00282" t="-402260" r="-301127" b="-2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01695" t="-402260" r="-201977" b="-2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00000" t="-402260" r="-101408" b="-2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701977" t="-402260" r="-1695" b="-20395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87458653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847" t="-499438" r="-702825" b="-1028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563" t="-499438" r="-600845" b="-1028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0563" t="-499438" r="-500845" b="-1028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1412" t="-499438" r="-402260" b="-1028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00282" t="-499438" r="-301127" b="-1028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01695" t="-499438" r="-201977" b="-1028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00000" t="-499438" r="-101408" b="-1028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701977" t="-499438" r="-1695" b="-10280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7885907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847" t="-602825" r="-702825" b="-3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563" t="-602825" r="-600845" b="-3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0563" t="-602825" r="-500845" b="-3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1412" t="-602825" r="-402260" b="-3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00282" t="-602825" r="-301127" b="-3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01695" t="-602825" r="-201977" b="-3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00000" t="-602825" r="-101408" b="-3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701977" t="-602825" r="-1695" b="-33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8319852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10446627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 descr="is-">
            <a:extLst>
              <a:ext uri="{FF2B5EF4-FFF2-40B4-BE49-F238E27FC236}">
                <a16:creationId xmlns:a16="http://schemas.microsoft.com/office/drawing/2014/main" id="{4A7C73AC-B453-4F61-BAAD-0442A98674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5280467"/>
              </p:ext>
            </p:extLst>
          </p:nvPr>
        </p:nvGraphicFramePr>
        <p:xfrm>
          <a:off x="-617175" y="1989000"/>
          <a:ext cx="14020349" cy="216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4451">
                  <a:extLst>
                    <a:ext uri="{9D8B030D-6E8A-4147-A177-3AD203B41FA5}">
                      <a16:colId xmlns:a16="http://schemas.microsoft.com/office/drawing/2014/main" val="3391543018"/>
                    </a:ext>
                  </a:extLst>
                </a:gridCol>
                <a:gridCol w="5695949">
                  <a:extLst>
                    <a:ext uri="{9D8B030D-6E8A-4147-A177-3AD203B41FA5}">
                      <a16:colId xmlns:a16="http://schemas.microsoft.com/office/drawing/2014/main" val="526581103"/>
                    </a:ext>
                  </a:extLst>
                </a:gridCol>
                <a:gridCol w="1314000">
                  <a:extLst>
                    <a:ext uri="{9D8B030D-6E8A-4147-A177-3AD203B41FA5}">
                      <a16:colId xmlns:a16="http://schemas.microsoft.com/office/drawing/2014/main" val="1553563492"/>
                    </a:ext>
                  </a:extLst>
                </a:gridCol>
                <a:gridCol w="5695949">
                  <a:extLst>
                    <a:ext uri="{9D8B030D-6E8A-4147-A177-3AD203B41FA5}">
                      <a16:colId xmlns:a16="http://schemas.microsoft.com/office/drawing/2014/main" val="1746123975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 algn="ctr"/>
                      <a:endParaRPr lang="fr-CA" sz="2100" b="1" dirty="0">
                        <a:solidFill>
                          <a:schemeClr val="bg1"/>
                        </a:solidFill>
                      </a:endParaRP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800" b="1" dirty="0">
                          <a:solidFill>
                            <a:schemeClr val="bg1"/>
                          </a:solidFill>
                        </a:rPr>
                        <a:t>Apprentissage supervisé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8519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CA" sz="2800" b="1" dirty="0">
                        <a:solidFill>
                          <a:schemeClr val="tx1"/>
                        </a:solidFill>
                      </a:endParaRP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800" b="1" dirty="0">
                          <a:solidFill>
                            <a:schemeClr val="bg1"/>
                          </a:solidFill>
                        </a:rPr>
                        <a:t>Apprentissage non supervisé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D2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9488229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fr-CA" sz="2800" b="1" dirty="0">
                          <a:solidFill>
                            <a:schemeClr val="tx1"/>
                          </a:solidFill>
                        </a:rPr>
                        <a:t>2.1.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400" b="1" dirty="0">
                          <a:solidFill>
                            <a:schemeClr val="bg1"/>
                          </a:solidFill>
                        </a:rPr>
                        <a:t>Régression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92C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800" b="0" dirty="0">
                          <a:solidFill>
                            <a:schemeClr val="tx1"/>
                          </a:solidFill>
                        </a:rPr>
                        <a:t>2.3.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400" b="0" dirty="0">
                          <a:solidFill>
                            <a:schemeClr val="bg1"/>
                          </a:solidFill>
                        </a:rPr>
                        <a:t>Réduction de dimension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9D8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709484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800" b="0" dirty="0">
                          <a:solidFill>
                            <a:schemeClr val="tx1"/>
                          </a:solidFill>
                        </a:rPr>
                        <a:t>2.2.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400" b="0" dirty="0">
                          <a:solidFill>
                            <a:schemeClr val="bg1"/>
                          </a:solidFill>
                        </a:rPr>
                        <a:t>Classification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CA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800" b="0" dirty="0">
                          <a:solidFill>
                            <a:schemeClr val="tx1"/>
                          </a:solidFill>
                        </a:rPr>
                        <a:t>2.4.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400" b="0" dirty="0">
                          <a:solidFill>
                            <a:schemeClr val="bg1"/>
                          </a:solidFill>
                        </a:rPr>
                        <a:t>Regroupement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9D8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045154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A1F1DB04-BB64-4A8D-8F7A-1401BD62EF81}"/>
              </a:ext>
            </a:extLst>
          </p:cNvPr>
          <p:cNvSpPr txBox="1"/>
          <p:nvPr/>
        </p:nvSpPr>
        <p:spPr>
          <a:xfrm>
            <a:off x="-617175" y="-58994"/>
            <a:ext cx="1402034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400" b="1" dirty="0">
                <a:solidFill>
                  <a:srgbClr val="08519C"/>
                </a:solidFill>
              </a:rPr>
              <a:t>2.1. APPRENTISSAGE SUPERVISÉ : RÉGRESSION</a:t>
            </a:r>
          </a:p>
        </p:txBody>
      </p:sp>
    </p:spTree>
    <p:extLst>
      <p:ext uri="{BB962C8B-B14F-4D97-AF65-F5344CB8AC3E}">
        <p14:creationId xmlns:p14="http://schemas.microsoft.com/office/powerpoint/2010/main" val="106139665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FA54A3A-D516-4B79-A4E0-4683AA464B75}"/>
                  </a:ext>
                </a:extLst>
              </p:cNvPr>
              <p:cNvSpPr txBox="1"/>
              <p:nvPr/>
            </p:nvSpPr>
            <p:spPr>
              <a:xfrm>
                <a:off x="-5031814" y="1499933"/>
                <a:ext cx="22255626" cy="152283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CA" sz="4000" b="1" dirty="0">
                    <a:solidFill>
                      <a:srgbClr val="08519C"/>
                    </a:solidFill>
                  </a:rPr>
                  <a:t>Régression</a:t>
                </a:r>
              </a:p>
              <a:p>
                <a:endParaRPr lang="fr-CA" sz="3600" dirty="0"/>
              </a:p>
              <a:p>
                <a:r>
                  <a:rPr lang="fr-CA" sz="4000" dirty="0"/>
                  <a:t>Les valeurs des étiquettes de la cible correspondent à des nombres réels (ex. taille).</a:t>
                </a:r>
              </a:p>
              <a:p>
                <a:endParaRPr lang="fr-CA" sz="3600" dirty="0"/>
              </a:p>
              <a:p>
                <a:r>
                  <a:rPr lang="fr-CA" sz="4000" dirty="0"/>
                  <a:t>Évaluation de la performance du modèle.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On utilise généralement la moyenne des erreurs au carré </a:t>
                </a:r>
                <a:r>
                  <a:rPr lang="fr-CA" sz="3600" i="1" dirty="0"/>
                  <a:t>(</a:t>
                </a:r>
                <a:r>
                  <a:rPr lang="fr-CA" sz="3600" i="1" dirty="0" err="1"/>
                  <a:t>mean</a:t>
                </a:r>
                <a:r>
                  <a:rPr lang="fr-CA" sz="3600" i="1" dirty="0"/>
                  <a:t> </a:t>
                </a:r>
                <a:r>
                  <a:rPr lang="fr-CA" sz="3600" i="1" dirty="0" err="1"/>
                  <a:t>squared</a:t>
                </a:r>
                <a:r>
                  <a:rPr lang="fr-CA" sz="3600" i="1" dirty="0"/>
                  <a:t> </a:t>
                </a:r>
                <a:r>
                  <a:rPr lang="fr-CA" sz="3600" i="1" dirty="0" err="1"/>
                  <a:t>error</a:t>
                </a:r>
                <a:r>
                  <a:rPr lang="fr-CA" sz="3600" i="1" dirty="0"/>
                  <a:t> ; MSE).</a:t>
                </a:r>
              </a:p>
              <a:p>
                <a:pPr lvl="2"/>
                <a:endParaRPr lang="fr-CA" sz="3600" i="1" dirty="0"/>
              </a:p>
              <a:p>
                <a:r>
                  <a:rPr lang="fr-CA" sz="4000" dirty="0"/>
                  <a:t>Fonction de coût: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sz="4000" b="0" i="1" smtClean="0">
                          <a:latin typeface="Cambria Math" panose="02040503050406030204" pitchFamily="18" charset="0"/>
                        </a:rPr>
                        <m:t>𝑀𝑆𝐸</m:t>
                      </m:r>
                      <m:r>
                        <a:rPr lang="fr-CA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CA" sz="4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fr-CA" sz="4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fr-CA" sz="4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fr-CA" sz="4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fr-CA" sz="4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fr-CA" sz="4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CA" sz="4000" i="1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r>
                                        <a:rPr lang="fr-CA" sz="4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fr-CA" sz="40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fr-CA" sz="4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fr-CA" sz="4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fr-CA" sz="4000" i="1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fr-CA" sz="4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fr-CA" sz="4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fr-CA" sz="4000" dirty="0"/>
              </a:p>
              <a:p>
                <a:endParaRPr lang="fr-CA" sz="3600" dirty="0"/>
              </a:p>
              <a:p>
                <a:r>
                  <a:rPr lang="fr-CA" sz="4000" dirty="0"/>
                  <a:t>À cela s’ajoute un terme de « régularisation » permettant de pénaliser la complexité du modèle.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Compromis biais-variance.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endParaRPr lang="fr-CA" sz="3600" dirty="0"/>
              </a:p>
              <a:p>
                <a:r>
                  <a:rPr lang="fr-CA" sz="4000" dirty="0"/>
                  <a:t>Exemple de régularisation: ajout de la fonction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𝑪</m:t>
                      </m:r>
                      <m:d>
                        <m:dPr>
                          <m:begChr m:val="‖"/>
                          <m:endChr m:val="‖"/>
                          <m:ctrlPr>
                            <a:rPr lang="fr-CA" sz="4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fr-CA" sz="4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CA" sz="4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fr-CA" sz="4000" dirty="0"/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où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fr-CA" sz="3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fr-CA" sz="3600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CA" sz="3600" b="1" i="1"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</m:acc>
                      </m:e>
                    </m:d>
                    <m:r>
                      <a:rPr lang="fr-CA" sz="3600" i="1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fr-CA" sz="36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nary>
                          <m:naryPr>
                            <m:chr m:val="∑"/>
                            <m:ctrlPr>
                              <a:rPr lang="fr-CA" sz="36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fr-CA" sz="36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fr-CA" sz="36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fr-CA" sz="3600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p>
                          <m:e>
                            <m:sSubSup>
                              <m:sSubSupPr>
                                <m:ctrlPr>
                                  <a:rPr lang="fr-CA" sz="36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fr-CA" sz="3600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fr-CA" sz="36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lang="fr-CA" sz="36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nary>
                      </m:e>
                    </m:rad>
                  </m:oMath>
                </a14:m>
                <a:endParaRPr lang="fr-CA" sz="3600" dirty="0"/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où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CA" sz="3600">
                        <a:latin typeface="Cambria Math" panose="02040503050406030204" pitchFamily="18" charset="0"/>
                      </a:rPr>
                      <m:t>D</m:t>
                    </m:r>
                    <m:r>
                      <a:rPr lang="fr-CA" sz="36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fr-CA" sz="3600" dirty="0"/>
                  <a:t> nombre de paramètres estimés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Où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CA" sz="3600">
                        <a:latin typeface="Cambria Math" panose="02040503050406030204" pitchFamily="18" charset="0"/>
                      </a:rPr>
                      <m:t>C</m:t>
                    </m:r>
                  </m:oMath>
                </a14:m>
                <a:r>
                  <a:rPr lang="fr-CA" sz="3600" dirty="0"/>
                  <a:t> est un </a:t>
                </a:r>
                <a:r>
                  <a:rPr lang="fr-CA" sz="3600" b="1" dirty="0"/>
                  <a:t>« hyperparamètre »</a:t>
                </a:r>
                <a:r>
                  <a:rPr lang="fr-CA" sz="3600" dirty="0"/>
                  <a:t> fixé par le chercheur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endParaRPr lang="fr-CA" sz="3600" dirty="0"/>
              </a:p>
              <a:p>
                <a:r>
                  <a:rPr lang="fr-CA" sz="4000" dirty="0"/>
                  <a:t>On obtient ainsi la fonction de perte suivante à minimiser: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CA" sz="4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fr-CA" sz="4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fr-CA" sz="4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fr-CA" sz="4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fr-CA" sz="4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fr-CA" sz="4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CA" sz="4000" i="1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r>
                                        <a:rPr lang="fr-CA" sz="4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fr-CA" sz="40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fr-CA" sz="4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fr-CA" sz="4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fr-CA" sz="4000" i="1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fr-CA" sz="4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fr-CA" sz="4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fr-CA" sz="4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CA" sz="4000" b="1" i="1" smtClean="0">
                          <a:latin typeface="Cambria Math" panose="02040503050406030204" pitchFamily="18" charset="0"/>
                        </a:rPr>
                        <m:t>+  </m:t>
                      </m:r>
                      <m:r>
                        <a:rPr lang="fr-CA" sz="4000" b="1" i="1">
                          <a:latin typeface="Cambria Math" panose="02040503050406030204" pitchFamily="18" charset="0"/>
                        </a:rPr>
                        <m:t>𝑪</m:t>
                      </m:r>
                      <m:d>
                        <m:dPr>
                          <m:begChr m:val="‖"/>
                          <m:endChr m:val="‖"/>
                          <m:ctrlPr>
                            <a:rPr lang="fr-CA" sz="40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fr-CA" sz="40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CA" sz="4000" b="1" i="1"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fr-CA" sz="36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FA54A3A-D516-4B79-A4E0-4683AA464B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031814" y="1499933"/>
                <a:ext cx="22255626" cy="15228336"/>
              </a:xfrm>
              <a:prstGeom prst="rect">
                <a:avLst/>
              </a:prstGeom>
              <a:blipFill>
                <a:blip r:embed="rId3"/>
                <a:stretch>
                  <a:fillRect l="-986" t="-721"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E95C058D-3015-4F46-906F-AF1CE7CFD1DB}"/>
              </a:ext>
            </a:extLst>
          </p:cNvPr>
          <p:cNvSpPr txBox="1"/>
          <p:nvPr/>
        </p:nvSpPr>
        <p:spPr>
          <a:xfrm>
            <a:off x="-617175" y="-58994"/>
            <a:ext cx="1402034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400" b="1" dirty="0">
                <a:solidFill>
                  <a:srgbClr val="08519C"/>
                </a:solidFill>
              </a:rPr>
              <a:t>2.1. APPRENTISSAGE SUPERVISÉ : RÉGRESSION</a:t>
            </a:r>
          </a:p>
        </p:txBody>
      </p:sp>
    </p:spTree>
    <p:extLst>
      <p:ext uri="{BB962C8B-B14F-4D97-AF65-F5344CB8AC3E}">
        <p14:creationId xmlns:p14="http://schemas.microsoft.com/office/powerpoint/2010/main" val="291974444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 descr="is-">
            <a:extLst>
              <a:ext uri="{FF2B5EF4-FFF2-40B4-BE49-F238E27FC236}">
                <a16:creationId xmlns:a16="http://schemas.microsoft.com/office/drawing/2014/main" id="{4A7C73AC-B453-4F61-BAAD-0442A98674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6180807"/>
              </p:ext>
            </p:extLst>
          </p:nvPr>
        </p:nvGraphicFramePr>
        <p:xfrm>
          <a:off x="-617175" y="1989000"/>
          <a:ext cx="14020349" cy="216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4451">
                  <a:extLst>
                    <a:ext uri="{9D8B030D-6E8A-4147-A177-3AD203B41FA5}">
                      <a16:colId xmlns:a16="http://schemas.microsoft.com/office/drawing/2014/main" val="3391543018"/>
                    </a:ext>
                  </a:extLst>
                </a:gridCol>
                <a:gridCol w="5695949">
                  <a:extLst>
                    <a:ext uri="{9D8B030D-6E8A-4147-A177-3AD203B41FA5}">
                      <a16:colId xmlns:a16="http://schemas.microsoft.com/office/drawing/2014/main" val="526581103"/>
                    </a:ext>
                  </a:extLst>
                </a:gridCol>
                <a:gridCol w="1314000">
                  <a:extLst>
                    <a:ext uri="{9D8B030D-6E8A-4147-A177-3AD203B41FA5}">
                      <a16:colId xmlns:a16="http://schemas.microsoft.com/office/drawing/2014/main" val="1553563492"/>
                    </a:ext>
                  </a:extLst>
                </a:gridCol>
                <a:gridCol w="5695949">
                  <a:extLst>
                    <a:ext uri="{9D8B030D-6E8A-4147-A177-3AD203B41FA5}">
                      <a16:colId xmlns:a16="http://schemas.microsoft.com/office/drawing/2014/main" val="1746123975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 algn="ctr"/>
                      <a:endParaRPr lang="fr-CA" sz="2100" b="1" dirty="0">
                        <a:solidFill>
                          <a:schemeClr val="bg1"/>
                        </a:solidFill>
                      </a:endParaRP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800" b="1" dirty="0">
                          <a:solidFill>
                            <a:schemeClr val="bg1"/>
                          </a:solidFill>
                        </a:rPr>
                        <a:t>Apprentissage supervisé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8519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CA" sz="2800" b="1" dirty="0">
                        <a:solidFill>
                          <a:schemeClr val="tx1"/>
                        </a:solidFill>
                      </a:endParaRP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800" b="1" dirty="0">
                          <a:solidFill>
                            <a:schemeClr val="bg1"/>
                          </a:solidFill>
                        </a:rPr>
                        <a:t>Apprentissage non supervisé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D2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9488229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fr-CA" sz="2800" b="0" dirty="0">
                          <a:solidFill>
                            <a:schemeClr val="tx1"/>
                          </a:solidFill>
                        </a:rPr>
                        <a:t>2.1.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400" b="0" dirty="0">
                          <a:solidFill>
                            <a:schemeClr val="bg1"/>
                          </a:solidFill>
                        </a:rPr>
                        <a:t>Régression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CAE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800" b="0" dirty="0">
                          <a:solidFill>
                            <a:schemeClr val="tx1"/>
                          </a:solidFill>
                        </a:rPr>
                        <a:t>2.3.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400" b="0" dirty="0">
                          <a:solidFill>
                            <a:schemeClr val="bg1"/>
                          </a:solidFill>
                        </a:rPr>
                        <a:t>Réduction de dimension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9D8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709484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800" b="1" dirty="0">
                          <a:solidFill>
                            <a:schemeClr val="tx1"/>
                          </a:solidFill>
                        </a:rPr>
                        <a:t>2.2.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400" b="1" dirty="0">
                          <a:solidFill>
                            <a:schemeClr val="bg1"/>
                          </a:solidFill>
                        </a:rPr>
                        <a:t>Classification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92C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800" b="0" dirty="0">
                          <a:solidFill>
                            <a:schemeClr val="tx1"/>
                          </a:solidFill>
                        </a:rPr>
                        <a:t>2.4.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400" b="0" dirty="0">
                          <a:solidFill>
                            <a:schemeClr val="bg1"/>
                          </a:solidFill>
                        </a:rPr>
                        <a:t>Regroupement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9D8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045154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A1F1DB04-BB64-4A8D-8F7A-1401BD62EF81}"/>
              </a:ext>
            </a:extLst>
          </p:cNvPr>
          <p:cNvSpPr txBox="1"/>
          <p:nvPr/>
        </p:nvSpPr>
        <p:spPr>
          <a:xfrm>
            <a:off x="-617175" y="-58994"/>
            <a:ext cx="1402034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400" b="1" dirty="0">
                <a:solidFill>
                  <a:srgbClr val="08519C"/>
                </a:solidFill>
              </a:rPr>
              <a:t>2.2. APPRENTISSAGE SUPERVISÉ :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111532161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FA54A3A-D516-4B79-A4E0-4683AA464B75}"/>
              </a:ext>
            </a:extLst>
          </p:cNvPr>
          <p:cNvSpPr txBox="1"/>
          <p:nvPr/>
        </p:nvSpPr>
        <p:spPr>
          <a:xfrm>
            <a:off x="-5031814" y="1499933"/>
            <a:ext cx="22255626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4000" b="1" dirty="0">
                <a:solidFill>
                  <a:srgbClr val="08519C"/>
                </a:solidFill>
              </a:rPr>
              <a:t>Classification</a:t>
            </a:r>
          </a:p>
          <a:p>
            <a:endParaRPr lang="fr-CA" sz="3600" dirty="0"/>
          </a:p>
          <a:p>
            <a:r>
              <a:rPr lang="fr-CA" sz="4000" dirty="0"/>
              <a:t>Les valeurs des étiquettes de la cible correspondent à un nombre fini de classes </a:t>
            </a:r>
            <a:br>
              <a:rPr lang="fr-CA" sz="4000" dirty="0"/>
            </a:br>
            <a:r>
              <a:rPr lang="fr-CA" sz="4000" dirty="0"/>
              <a:t>(ex. présence/absence de maladie) : </a:t>
            </a:r>
          </a:p>
          <a:p>
            <a:endParaRPr lang="fr-CA" sz="3200" dirty="0"/>
          </a:p>
          <a:p>
            <a:r>
              <a:rPr lang="fr-CA" sz="4000" dirty="0"/>
              <a:t>Évaluation de la performance du modèle.</a:t>
            </a:r>
          </a:p>
          <a:p>
            <a:pPr marL="1657350" lvl="2" indent="-742950">
              <a:buFont typeface="Wingdings" panose="05000000000000000000" pitchFamily="2" charset="2"/>
              <a:buChar char="Ø"/>
            </a:pPr>
            <a:r>
              <a:rPr lang="fr-CA" sz="3600" dirty="0"/>
              <a:t>Les mesures de performance sont généralement dérivées d’une « matrice de confusion »</a:t>
            </a:r>
            <a:r>
              <a:rPr lang="fr-CA" sz="3600" i="1" dirty="0"/>
              <a:t>.</a:t>
            </a:r>
          </a:p>
          <a:p>
            <a:pPr lvl="2"/>
            <a:endParaRPr lang="fr-CA" sz="3600" i="1" dirty="0"/>
          </a:p>
          <a:p>
            <a:r>
              <a:rPr lang="fr-CA" sz="4000" dirty="0"/>
              <a:t>Matrice de confusion:</a:t>
            </a:r>
          </a:p>
          <a:p>
            <a:endParaRPr lang="fr-CA" sz="4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5C058D-3015-4F46-906F-AF1CE7CFD1DB}"/>
              </a:ext>
            </a:extLst>
          </p:cNvPr>
          <p:cNvSpPr txBox="1"/>
          <p:nvPr/>
        </p:nvSpPr>
        <p:spPr>
          <a:xfrm>
            <a:off x="-617175" y="-58994"/>
            <a:ext cx="1402034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400" b="1" dirty="0">
                <a:solidFill>
                  <a:srgbClr val="08519C"/>
                </a:solidFill>
              </a:rPr>
              <a:t>2.2. APPRENTISSAGE SUPERVISÉ : CLASSIFICATION</a:t>
            </a:r>
          </a:p>
        </p:txBody>
      </p:sp>
      <p:graphicFrame>
        <p:nvGraphicFramePr>
          <p:cNvPr id="4" name="Table 3" descr="is-">
            <a:extLst>
              <a:ext uri="{FF2B5EF4-FFF2-40B4-BE49-F238E27FC236}">
                <a16:creationId xmlns:a16="http://schemas.microsoft.com/office/drawing/2014/main" id="{F56ABE3B-A37F-46F3-89AC-DD9E06D65A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8263058"/>
              </p:ext>
            </p:extLst>
          </p:nvPr>
        </p:nvGraphicFramePr>
        <p:xfrm>
          <a:off x="-2290333" y="7149507"/>
          <a:ext cx="12705896" cy="530362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76474">
                  <a:extLst>
                    <a:ext uri="{9D8B030D-6E8A-4147-A177-3AD203B41FA5}">
                      <a16:colId xmlns:a16="http://schemas.microsoft.com/office/drawing/2014/main" val="2728291126"/>
                    </a:ext>
                  </a:extLst>
                </a:gridCol>
                <a:gridCol w="3176474">
                  <a:extLst>
                    <a:ext uri="{9D8B030D-6E8A-4147-A177-3AD203B41FA5}">
                      <a16:colId xmlns:a16="http://schemas.microsoft.com/office/drawing/2014/main" val="526581103"/>
                    </a:ext>
                  </a:extLst>
                </a:gridCol>
                <a:gridCol w="3176474">
                  <a:extLst>
                    <a:ext uri="{9D8B030D-6E8A-4147-A177-3AD203B41FA5}">
                      <a16:colId xmlns:a16="http://schemas.microsoft.com/office/drawing/2014/main" val="1553563492"/>
                    </a:ext>
                  </a:extLst>
                </a:gridCol>
                <a:gridCol w="3176474">
                  <a:extLst>
                    <a:ext uri="{9D8B030D-6E8A-4147-A177-3AD203B41FA5}">
                      <a16:colId xmlns:a16="http://schemas.microsoft.com/office/drawing/2014/main" val="1746123975"/>
                    </a:ext>
                  </a:extLst>
                </a:gridCol>
              </a:tblGrid>
              <a:tr h="960146">
                <a:tc>
                  <a:txBody>
                    <a:bodyPr/>
                    <a:lstStyle/>
                    <a:p>
                      <a:pPr algn="ctr"/>
                      <a:endParaRPr lang="fr-CA" sz="2800" b="1" dirty="0">
                        <a:solidFill>
                          <a:schemeClr val="bg1"/>
                        </a:solidFill>
                      </a:endParaRP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CA" sz="2800" b="1" dirty="0">
                        <a:solidFill>
                          <a:schemeClr val="bg1"/>
                        </a:solidFill>
                      </a:endParaRP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851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fr-CA" sz="4000" b="1" dirty="0">
                          <a:solidFill>
                            <a:schemeClr val="bg1"/>
                          </a:solidFill>
                        </a:rPr>
                        <a:t>VALEURS </a:t>
                      </a:r>
                      <a:br>
                        <a:rPr lang="fr-CA" sz="4000" b="1" dirty="0">
                          <a:solidFill>
                            <a:schemeClr val="bg1"/>
                          </a:solidFill>
                        </a:rPr>
                      </a:br>
                      <a:r>
                        <a:rPr lang="fr-CA" sz="4000" b="1" dirty="0">
                          <a:solidFill>
                            <a:schemeClr val="bg1"/>
                          </a:solidFill>
                        </a:rPr>
                        <a:t>PRÉDITES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rgbClr val="0851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851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851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8519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fr-CA" sz="2800" b="1" dirty="0">
                        <a:solidFill>
                          <a:schemeClr val="bg1"/>
                        </a:solidFill>
                      </a:endParaRP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851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6389512"/>
                  </a:ext>
                </a:extLst>
              </a:tr>
              <a:tr h="960146">
                <a:tc>
                  <a:txBody>
                    <a:bodyPr/>
                    <a:lstStyle/>
                    <a:p>
                      <a:pPr algn="ctr"/>
                      <a:endParaRPr lang="fr-CA" sz="2800" b="1" dirty="0">
                        <a:solidFill>
                          <a:schemeClr val="bg1"/>
                        </a:solidFill>
                      </a:endParaRP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851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CA" sz="2800" b="1" dirty="0">
                        <a:solidFill>
                          <a:schemeClr val="bg1"/>
                        </a:solidFill>
                      </a:endParaRP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851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851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4000" b="1" dirty="0">
                          <a:solidFill>
                            <a:schemeClr val="bg1"/>
                          </a:solidFill>
                        </a:rPr>
                        <a:t>Présence</a:t>
                      </a:r>
                      <a:br>
                        <a:rPr lang="fr-CA" sz="4000" b="1" dirty="0">
                          <a:solidFill>
                            <a:schemeClr val="bg1"/>
                          </a:solidFill>
                        </a:rPr>
                      </a:br>
                      <a:r>
                        <a:rPr lang="fr-CA" sz="4000" b="0" dirty="0">
                          <a:solidFill>
                            <a:schemeClr val="bg1"/>
                          </a:solidFill>
                        </a:rPr>
                        <a:t>de maladie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rgbClr val="0851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8519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4000" b="1" dirty="0">
                          <a:solidFill>
                            <a:schemeClr val="bg1"/>
                          </a:solidFill>
                        </a:rPr>
                        <a:t>Absence</a:t>
                      </a:r>
                      <a:br>
                        <a:rPr lang="fr-CA" sz="4000" b="1" dirty="0">
                          <a:solidFill>
                            <a:schemeClr val="bg1"/>
                          </a:solidFill>
                        </a:rPr>
                      </a:br>
                      <a:r>
                        <a:rPr lang="fr-CA" sz="4000" b="0" dirty="0">
                          <a:solidFill>
                            <a:schemeClr val="bg1"/>
                          </a:solidFill>
                        </a:rPr>
                        <a:t>de maladie</a:t>
                      </a:r>
                      <a:endParaRPr lang="fr-CA" sz="4000" b="1" dirty="0">
                        <a:solidFill>
                          <a:schemeClr val="bg1"/>
                        </a:solidFill>
                      </a:endParaRP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851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851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9488229"/>
                  </a:ext>
                </a:extLst>
              </a:tr>
              <a:tr h="960146">
                <a:tc rowSpan="2">
                  <a:txBody>
                    <a:bodyPr/>
                    <a:lstStyle/>
                    <a:p>
                      <a:pPr algn="ctr"/>
                      <a:r>
                        <a:rPr lang="fr-CA" sz="4000" b="1" dirty="0">
                          <a:solidFill>
                            <a:schemeClr val="bg1"/>
                          </a:solidFill>
                        </a:rPr>
                        <a:t>VALEURS RÉELLES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rgbClr val="0851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851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851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8519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4000" b="1" dirty="0">
                          <a:solidFill>
                            <a:schemeClr val="bg1"/>
                          </a:solidFill>
                        </a:rPr>
                        <a:t>Présence </a:t>
                      </a:r>
                      <a:br>
                        <a:rPr lang="fr-CA" sz="4000" b="1" dirty="0">
                          <a:solidFill>
                            <a:schemeClr val="bg1"/>
                          </a:solidFill>
                        </a:rPr>
                      </a:br>
                      <a:r>
                        <a:rPr lang="fr-CA" sz="4000" b="0" dirty="0">
                          <a:solidFill>
                            <a:schemeClr val="bg1"/>
                          </a:solidFill>
                        </a:rPr>
                        <a:t>de maladie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851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8519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4400" b="1" dirty="0">
                          <a:solidFill>
                            <a:schemeClr val="bg1"/>
                          </a:solidFill>
                        </a:rPr>
                        <a:t>10 (VP)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92C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4000" b="1" dirty="0">
                          <a:solidFill>
                            <a:srgbClr val="4292C6"/>
                          </a:solidFill>
                        </a:rPr>
                        <a:t>1 (FN)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851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709484"/>
                  </a:ext>
                </a:extLst>
              </a:tr>
              <a:tr h="960146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CA" sz="2400" b="1" dirty="0">
                        <a:solidFill>
                          <a:schemeClr val="bg1"/>
                        </a:solidFill>
                      </a:endParaRP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8519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4000" b="1" dirty="0">
                          <a:solidFill>
                            <a:schemeClr val="bg1"/>
                          </a:solidFill>
                        </a:rPr>
                        <a:t>Absence</a:t>
                      </a:r>
                      <a:br>
                        <a:rPr lang="fr-CA" sz="4000" b="1" dirty="0">
                          <a:solidFill>
                            <a:schemeClr val="bg1"/>
                          </a:solidFill>
                        </a:rPr>
                      </a:br>
                      <a:r>
                        <a:rPr lang="fr-CA" sz="4000" b="0" dirty="0">
                          <a:solidFill>
                            <a:schemeClr val="bg1"/>
                          </a:solidFill>
                        </a:rPr>
                        <a:t>de maladie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851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8519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4400" b="1" dirty="0">
                          <a:solidFill>
                            <a:srgbClr val="4292C6"/>
                          </a:solidFill>
                        </a:rPr>
                        <a:t>10 (FP)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851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4000" b="1" dirty="0">
                          <a:solidFill>
                            <a:schemeClr val="bg1"/>
                          </a:solidFill>
                        </a:rPr>
                        <a:t>200 (VN)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851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851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92C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04515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9039025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FA54A3A-D516-4B79-A4E0-4683AA464B75}"/>
                  </a:ext>
                </a:extLst>
              </p:cNvPr>
              <p:cNvSpPr txBox="1"/>
              <p:nvPr/>
            </p:nvSpPr>
            <p:spPr>
              <a:xfrm>
                <a:off x="-5031813" y="1499933"/>
                <a:ext cx="22255626" cy="163364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CA" sz="4000" b="1" dirty="0">
                    <a:solidFill>
                      <a:srgbClr val="08519C"/>
                    </a:solidFill>
                  </a:rPr>
                  <a:t>Classification</a:t>
                </a:r>
              </a:p>
              <a:p>
                <a:endParaRPr lang="fr-CA" sz="3600" dirty="0"/>
              </a:p>
              <a:p>
                <a:r>
                  <a:rPr lang="fr-CA" sz="4000" dirty="0"/>
                  <a:t>Trois mesures importantes:</a:t>
                </a:r>
              </a:p>
              <a:p>
                <a:endParaRPr lang="fr-CA" sz="3600" dirty="0"/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4000" dirty="0"/>
                  <a:t>La « précision » (</a:t>
                </a:r>
                <a:r>
                  <a:rPr lang="fr-CA" sz="4000" i="1" dirty="0" err="1"/>
                  <a:t>precision</a:t>
                </a:r>
                <a:r>
                  <a:rPr lang="fr-CA" sz="4000" dirty="0"/>
                  <a:t>):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CA" sz="3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CA" sz="3600" b="0" i="1" smtClean="0">
                              <a:latin typeface="Cambria Math" panose="02040503050406030204" pitchFamily="18" charset="0"/>
                            </a:rPr>
                            <m:t>𝑉𝑃</m:t>
                          </m:r>
                        </m:num>
                        <m:den>
                          <m:r>
                            <a:rPr lang="fr-CA" sz="3600" b="0" i="1" smtClean="0">
                              <a:latin typeface="Cambria Math" panose="02040503050406030204" pitchFamily="18" charset="0"/>
                            </a:rPr>
                            <m:t>𝑉𝑃</m:t>
                          </m:r>
                          <m:r>
                            <a:rPr lang="fr-CA" sz="3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fr-CA" sz="3600" b="0" i="1" smtClean="0">
                              <a:latin typeface="Cambria Math" panose="02040503050406030204" pitchFamily="18" charset="0"/>
                            </a:rPr>
                            <m:t>𝐹𝑃</m:t>
                          </m:r>
                        </m:den>
                      </m:f>
                      <m:r>
                        <a:rPr lang="fr-CA" sz="3600" b="0" i="1" smtClean="0">
                          <a:latin typeface="Cambria Math" panose="02040503050406030204" pitchFamily="18" charset="0"/>
                        </a:rPr>
                        <m:t>     =     </m:t>
                      </m:r>
                      <m:f>
                        <m:fPr>
                          <m:ctrlPr>
                            <a:rPr lang="fr-CA" sz="3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CA" sz="3600" b="0" i="1" smtClean="0">
                              <a:latin typeface="Cambria Math" panose="02040503050406030204" pitchFamily="18" charset="0"/>
                            </a:rPr>
                            <m:t>𝑉𝑟𝑎𝑖𝑠</m:t>
                          </m:r>
                          <m:r>
                            <a:rPr lang="fr-CA" sz="3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CA" sz="3600" b="0" i="1" smtClean="0">
                              <a:latin typeface="Cambria Math" panose="02040503050406030204" pitchFamily="18" charset="0"/>
                            </a:rPr>
                            <m:t>𝑝𝑜𝑠𝑖𝑡𝑖𝑓𝑠</m:t>
                          </m:r>
                        </m:num>
                        <m:den>
                          <m:r>
                            <a:rPr lang="fr-CA" sz="3600" b="0" i="1" smtClean="0">
                              <a:latin typeface="Cambria Math" panose="02040503050406030204" pitchFamily="18" charset="0"/>
                            </a:rPr>
                            <m:t>𝑇𝑜𝑢𝑡𝑒𝑠</m:t>
                          </m:r>
                          <m:r>
                            <a:rPr lang="fr-CA" sz="3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CA" sz="3600" b="0" i="1" smtClean="0">
                              <a:latin typeface="Cambria Math" panose="02040503050406030204" pitchFamily="18" charset="0"/>
                            </a:rPr>
                            <m:t>𝑙𝑒𝑠</m:t>
                          </m:r>
                          <m:r>
                            <a:rPr lang="fr-CA" sz="3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CA" sz="3600" b="0" i="1" smtClean="0">
                              <a:latin typeface="Cambria Math" panose="02040503050406030204" pitchFamily="18" charset="0"/>
                            </a:rPr>
                            <m:t>𝑣𝑎𝑙𝑒𝑢𝑟𝑠</m:t>
                          </m:r>
                          <m:r>
                            <a:rPr lang="fr-CA" sz="3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CA" sz="3600" b="1" i="1" smtClean="0">
                              <a:latin typeface="Cambria Math" panose="02040503050406030204" pitchFamily="18" charset="0"/>
                            </a:rPr>
                            <m:t>𝒑𝒓</m:t>
                          </m:r>
                          <m:r>
                            <a:rPr lang="fr-CA" sz="3600" b="1" i="1" smtClean="0">
                              <a:latin typeface="Cambria Math" panose="02040503050406030204" pitchFamily="18" charset="0"/>
                            </a:rPr>
                            <m:t>é</m:t>
                          </m:r>
                          <m:r>
                            <a:rPr lang="fr-CA" sz="3600" b="1" i="1" smtClean="0">
                              <a:latin typeface="Cambria Math" panose="02040503050406030204" pitchFamily="18" charset="0"/>
                            </a:rPr>
                            <m:t>𝒅𝒊𝒕𝒆𝒔</m:t>
                          </m:r>
                          <m:r>
                            <a:rPr lang="fr-CA" sz="36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CA" sz="3600" b="0" i="1" smtClean="0">
                              <a:latin typeface="Cambria Math" panose="02040503050406030204" pitchFamily="18" charset="0"/>
                            </a:rPr>
                            <m:t>𝑝𝑜𝑠𝑖𝑡𝑖𝑣𝑒𝑠</m:t>
                          </m:r>
                        </m:den>
                      </m:f>
                      <m:r>
                        <a:rPr lang="fr-CA" sz="3600" b="0" i="1" smtClean="0">
                          <a:latin typeface="Cambria Math" panose="02040503050406030204" pitchFamily="18" charset="0"/>
                        </a:rPr>
                        <m:t>     =     </m:t>
                      </m:r>
                      <m:f>
                        <m:fPr>
                          <m:ctrlPr>
                            <a:rPr lang="fr-CA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CA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fr-CA" sz="3600" i="1">
                              <a:latin typeface="Cambria Math" panose="02040503050406030204" pitchFamily="18" charset="0"/>
                            </a:rPr>
                            <m:t>0</m:t>
                          </m:r>
                        </m:num>
                        <m:den>
                          <m:r>
                            <a:rPr lang="fr-CA" sz="3600" b="0" i="1" smtClean="0">
                              <a:latin typeface="Cambria Math" panose="02040503050406030204" pitchFamily="18" charset="0"/>
                            </a:rPr>
                            <m:t>20</m:t>
                          </m:r>
                        </m:den>
                      </m:f>
                      <m:r>
                        <a:rPr lang="fr-CA" sz="3600" b="0" i="1" smtClean="0">
                          <a:latin typeface="Cambria Math" panose="02040503050406030204" pitchFamily="18" charset="0"/>
                        </a:rPr>
                        <m:t>     =     0.5</m:t>
                      </m:r>
                    </m:oMath>
                  </m:oMathPara>
                </a14:m>
                <a:endParaRPr lang="fr-CA" sz="3600" dirty="0"/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4000" dirty="0"/>
                  <a:t>Le « rappel » (</a:t>
                </a:r>
                <a:r>
                  <a:rPr lang="fr-CA" sz="4000" i="1" dirty="0" err="1"/>
                  <a:t>recall</a:t>
                </a:r>
                <a:r>
                  <a:rPr lang="fr-CA" sz="4000" dirty="0"/>
                  <a:t>) 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CA" sz="3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CA" sz="3600" i="1">
                              <a:latin typeface="Cambria Math" panose="02040503050406030204" pitchFamily="18" charset="0"/>
                            </a:rPr>
                            <m:t>𝑉𝑃</m:t>
                          </m:r>
                        </m:num>
                        <m:den>
                          <m:r>
                            <a:rPr lang="fr-CA" sz="3600" i="1">
                              <a:latin typeface="Cambria Math" panose="02040503050406030204" pitchFamily="18" charset="0"/>
                            </a:rPr>
                            <m:t>𝑉𝑃</m:t>
                          </m:r>
                          <m:r>
                            <a:rPr lang="fr-CA" sz="36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fr-CA" sz="3600" i="1">
                              <a:latin typeface="Cambria Math" panose="02040503050406030204" pitchFamily="18" charset="0"/>
                            </a:rPr>
                            <m:t>𝐹𝑁</m:t>
                          </m:r>
                        </m:den>
                      </m:f>
                      <m:r>
                        <a:rPr lang="fr-CA" sz="3600" b="0" i="1" smtClean="0">
                          <a:latin typeface="Cambria Math" panose="02040503050406030204" pitchFamily="18" charset="0"/>
                        </a:rPr>
                        <m:t>     </m:t>
                      </m:r>
                      <m:r>
                        <a:rPr lang="fr-CA" sz="3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CA" sz="3600" b="0" i="1" smtClean="0">
                          <a:latin typeface="Cambria Math" panose="02040503050406030204" pitchFamily="18" charset="0"/>
                        </a:rPr>
                        <m:t>     </m:t>
                      </m:r>
                      <m:f>
                        <m:fPr>
                          <m:ctrlPr>
                            <a:rPr lang="fr-CA" sz="3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CA" sz="3600" i="1">
                              <a:latin typeface="Cambria Math" panose="02040503050406030204" pitchFamily="18" charset="0"/>
                            </a:rPr>
                            <m:t>𝑉𝑟𝑎𝑖𝑠</m:t>
                          </m:r>
                          <m:r>
                            <a:rPr lang="fr-CA" sz="36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CA" sz="3600" i="1">
                              <a:latin typeface="Cambria Math" panose="02040503050406030204" pitchFamily="18" charset="0"/>
                            </a:rPr>
                            <m:t>𝑝𝑜𝑠𝑖𝑡𝑖𝑓𝑠</m:t>
                          </m:r>
                        </m:num>
                        <m:den>
                          <m:r>
                            <a:rPr lang="fr-CA" sz="3600" i="1">
                              <a:latin typeface="Cambria Math" panose="02040503050406030204" pitchFamily="18" charset="0"/>
                            </a:rPr>
                            <m:t>𝑇𝑜𝑢𝑡𝑒𝑠</m:t>
                          </m:r>
                          <m:r>
                            <a:rPr lang="fr-CA" sz="36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CA" sz="3600" i="1">
                              <a:latin typeface="Cambria Math" panose="02040503050406030204" pitchFamily="18" charset="0"/>
                            </a:rPr>
                            <m:t>𝑙𝑒𝑠</m:t>
                          </m:r>
                          <m:r>
                            <a:rPr lang="fr-CA" sz="36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CA" sz="3600" b="0" i="1" smtClean="0">
                              <a:latin typeface="Cambria Math" panose="02040503050406030204" pitchFamily="18" charset="0"/>
                            </a:rPr>
                            <m:t>𝑣𝑎𝑙𝑒𝑢𝑟𝑠</m:t>
                          </m:r>
                          <m:r>
                            <a:rPr lang="fr-CA" sz="36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CA" sz="3600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  <m:r>
                            <a:rPr lang="fr-CA" sz="3600" b="1" i="1" smtClean="0">
                              <a:latin typeface="Cambria Math" panose="02040503050406030204" pitchFamily="18" charset="0"/>
                            </a:rPr>
                            <m:t>é</m:t>
                          </m:r>
                          <m:r>
                            <a:rPr lang="fr-CA" sz="3600" b="1" i="1" smtClean="0">
                              <a:latin typeface="Cambria Math" panose="02040503050406030204" pitchFamily="18" charset="0"/>
                            </a:rPr>
                            <m:t>𝒆𝒍𝒍𝒆𝒔</m:t>
                          </m:r>
                          <m:r>
                            <a:rPr lang="fr-CA" sz="3600" b="1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CA" sz="3600" i="1">
                              <a:latin typeface="Cambria Math" panose="02040503050406030204" pitchFamily="18" charset="0"/>
                            </a:rPr>
                            <m:t>𝑝𝑜𝑠𝑖𝑡𝑖𝑣𝑒𝑠</m:t>
                          </m:r>
                        </m:den>
                      </m:f>
                      <m:r>
                        <a:rPr lang="fr-CA" sz="3600" i="1">
                          <a:latin typeface="Cambria Math" panose="02040503050406030204" pitchFamily="18" charset="0"/>
                        </a:rPr>
                        <m:t>=     </m:t>
                      </m:r>
                      <m:f>
                        <m:fPr>
                          <m:ctrlPr>
                            <a:rPr lang="fr-CA" sz="3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CA" sz="3600" i="1">
                              <a:latin typeface="Cambria Math" panose="02040503050406030204" pitchFamily="18" charset="0"/>
                            </a:rPr>
                            <m:t>10</m:t>
                          </m:r>
                        </m:num>
                        <m:den>
                          <m:r>
                            <a:rPr lang="fr-CA" sz="3600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den>
                      </m:f>
                      <m:r>
                        <a:rPr lang="fr-CA" sz="3600" i="1">
                          <a:latin typeface="Cambria Math" panose="02040503050406030204" pitchFamily="18" charset="0"/>
                        </a:rPr>
                        <m:t>     =     0.</m:t>
                      </m:r>
                      <m:r>
                        <a:rPr lang="fr-CA" sz="3600" b="0" i="1" smtClean="0">
                          <a:latin typeface="Cambria Math" panose="02040503050406030204" pitchFamily="18" charset="0"/>
                        </a:rPr>
                        <m:t>91</m:t>
                      </m:r>
                    </m:oMath>
                  </m:oMathPara>
                </a14:m>
                <a:endParaRPr lang="fr-CA" sz="3600" dirty="0"/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4000" dirty="0"/>
                  <a:t>La « justesse » (</a:t>
                </a:r>
                <a:r>
                  <a:rPr lang="fr-CA" sz="4000" i="1" dirty="0" err="1"/>
                  <a:t>accuracy</a:t>
                </a:r>
                <a:r>
                  <a:rPr lang="fr-CA" sz="4000" dirty="0"/>
                  <a:t>) 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CA" sz="3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CA" sz="3600" i="1">
                              <a:latin typeface="Cambria Math" panose="02040503050406030204" pitchFamily="18" charset="0"/>
                            </a:rPr>
                            <m:t>𝑉𝑃</m:t>
                          </m:r>
                          <m:r>
                            <a:rPr lang="fr-CA" sz="3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fr-CA" sz="3600" b="0" i="1" smtClean="0">
                              <a:latin typeface="Cambria Math" panose="02040503050406030204" pitchFamily="18" charset="0"/>
                            </a:rPr>
                            <m:t>𝑉𝑁</m:t>
                          </m:r>
                        </m:num>
                        <m:den>
                          <m:r>
                            <a:rPr lang="fr-CA" sz="3600" i="1">
                              <a:latin typeface="Cambria Math" panose="02040503050406030204" pitchFamily="18" charset="0"/>
                            </a:rPr>
                            <m:t>𝑉𝑃</m:t>
                          </m:r>
                          <m:r>
                            <a:rPr lang="fr-CA" sz="36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fr-CA" sz="3600" b="0" i="1" smtClean="0">
                              <a:latin typeface="Cambria Math" panose="02040503050406030204" pitchFamily="18" charset="0"/>
                            </a:rPr>
                            <m:t>𝑉𝑁</m:t>
                          </m:r>
                          <m:r>
                            <a:rPr lang="fr-CA" sz="3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fr-CA" sz="3600" b="0" i="1" smtClean="0">
                              <a:latin typeface="Cambria Math" panose="02040503050406030204" pitchFamily="18" charset="0"/>
                            </a:rPr>
                            <m:t>𝐹𝑃</m:t>
                          </m:r>
                          <m:r>
                            <a:rPr lang="fr-CA" sz="3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fr-CA" sz="3600" i="1">
                              <a:latin typeface="Cambria Math" panose="02040503050406030204" pitchFamily="18" charset="0"/>
                            </a:rPr>
                            <m:t>𝐹𝑁</m:t>
                          </m:r>
                        </m:den>
                      </m:f>
                      <m:r>
                        <a:rPr lang="fr-CA" sz="3600" i="1">
                          <a:latin typeface="Cambria Math" panose="02040503050406030204" pitchFamily="18" charset="0"/>
                        </a:rPr>
                        <m:t>     =     </m:t>
                      </m:r>
                      <m:f>
                        <m:fPr>
                          <m:ctrlPr>
                            <a:rPr lang="fr-CA" sz="3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CA" sz="3600" b="0" i="1" smtClean="0">
                              <a:latin typeface="Cambria Math" panose="02040503050406030204" pitchFamily="18" charset="0"/>
                            </a:rPr>
                            <m:t>𝑇𝑜𝑢𝑡𝑒𝑠</m:t>
                          </m:r>
                          <m:r>
                            <a:rPr lang="fr-CA" sz="3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CA" sz="3600" b="0" i="1" smtClean="0">
                              <a:latin typeface="Cambria Math" panose="02040503050406030204" pitchFamily="18" charset="0"/>
                            </a:rPr>
                            <m:t>𝑙𝑒𝑠</m:t>
                          </m:r>
                          <m:r>
                            <a:rPr lang="fr-CA" sz="3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CA" sz="3600" b="0" i="1" smtClean="0">
                              <a:latin typeface="Cambria Math" panose="02040503050406030204" pitchFamily="18" charset="0"/>
                            </a:rPr>
                            <m:t>𝑐𝑎𝑠</m:t>
                          </m:r>
                          <m:r>
                            <a:rPr lang="fr-CA" sz="3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CA" sz="3600" b="0" i="1" smtClean="0">
                              <a:latin typeface="Cambria Math" panose="02040503050406030204" pitchFamily="18" charset="0"/>
                            </a:rPr>
                            <m:t>𝑝𝑟</m:t>
                          </m:r>
                          <m:r>
                            <a:rPr lang="fr-CA" sz="3600" b="0" i="1" smtClean="0">
                              <a:latin typeface="Cambria Math" panose="02040503050406030204" pitchFamily="18" charset="0"/>
                            </a:rPr>
                            <m:t>é</m:t>
                          </m:r>
                          <m:r>
                            <a:rPr lang="fr-CA" sz="3600" b="0" i="1" smtClean="0">
                              <a:latin typeface="Cambria Math" panose="02040503050406030204" pitchFamily="18" charset="0"/>
                            </a:rPr>
                            <m:t>𝑑𝑖𝑡𝑠</m:t>
                          </m:r>
                          <m:r>
                            <a:rPr lang="fr-CA" sz="3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CA" sz="3600" b="0" i="1" smtClean="0">
                              <a:latin typeface="Cambria Math" panose="02040503050406030204" pitchFamily="18" charset="0"/>
                            </a:rPr>
                            <m:t>𝑐𝑜𝑟𝑟𝑒𝑐𝑡𝑒𝑚𝑒𝑛𝑡</m:t>
                          </m:r>
                        </m:num>
                        <m:den>
                          <m:r>
                            <a:rPr lang="fr-CA" sz="3600" b="0" i="1">
                              <a:latin typeface="Cambria Math" panose="02040503050406030204" pitchFamily="18" charset="0"/>
                            </a:rPr>
                            <m:t>𝑇𝑜𝑢𝑠</m:t>
                          </m:r>
                          <m:r>
                            <a:rPr lang="fr-CA" sz="3600" b="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CA" sz="3600" b="0" i="1">
                              <a:latin typeface="Cambria Math" panose="02040503050406030204" pitchFamily="18" charset="0"/>
                            </a:rPr>
                            <m:t>𝑙𝑒𝑠</m:t>
                          </m:r>
                          <m:r>
                            <a:rPr lang="fr-CA" sz="3600" b="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CA" sz="3600" b="0" i="1" smtClean="0">
                              <a:latin typeface="Cambria Math" panose="02040503050406030204" pitchFamily="18" charset="0"/>
                            </a:rPr>
                            <m:t>𝑐𝑎𝑠</m:t>
                          </m:r>
                          <m:r>
                            <a:rPr lang="fr-CA" sz="3600" b="0" i="1" smtClean="0">
                              <a:latin typeface="Cambria Math" panose="02040503050406030204" pitchFamily="18" charset="0"/>
                            </a:rPr>
                            <m:t> à </m:t>
                          </m:r>
                          <m:r>
                            <a:rPr lang="fr-CA" sz="3600" b="0" i="1" smtClean="0">
                              <a:latin typeface="Cambria Math" panose="02040503050406030204" pitchFamily="18" charset="0"/>
                            </a:rPr>
                            <m:t>𝑝𝑟</m:t>
                          </m:r>
                          <m:r>
                            <a:rPr lang="fr-CA" sz="3600" b="0" i="1" smtClean="0">
                              <a:latin typeface="Cambria Math" panose="02040503050406030204" pitchFamily="18" charset="0"/>
                            </a:rPr>
                            <m:t>é</m:t>
                          </m:r>
                          <m:r>
                            <a:rPr lang="fr-CA" sz="3600" b="0" i="1" smtClean="0">
                              <a:latin typeface="Cambria Math" panose="02040503050406030204" pitchFamily="18" charset="0"/>
                            </a:rPr>
                            <m:t>𝑑𝑖𝑟𝑒</m:t>
                          </m:r>
                        </m:den>
                      </m:f>
                      <m:r>
                        <a:rPr lang="fr-CA" sz="3600" i="1">
                          <a:latin typeface="Cambria Math" panose="02040503050406030204" pitchFamily="18" charset="0"/>
                        </a:rPr>
                        <m:t>=     </m:t>
                      </m:r>
                      <m:f>
                        <m:fPr>
                          <m:ctrlPr>
                            <a:rPr lang="fr-CA" sz="3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CA" sz="3600" b="0" i="1" smtClean="0">
                              <a:latin typeface="Cambria Math" panose="02040503050406030204" pitchFamily="18" charset="0"/>
                            </a:rPr>
                            <m:t>210</m:t>
                          </m:r>
                        </m:num>
                        <m:den>
                          <m:r>
                            <a:rPr lang="fr-CA" sz="36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fr-CA" sz="3600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den>
                      </m:f>
                      <m:r>
                        <a:rPr lang="fr-CA" sz="3600" i="1">
                          <a:latin typeface="Cambria Math" panose="02040503050406030204" pitchFamily="18" charset="0"/>
                        </a:rPr>
                        <m:t>     =     0.</m:t>
                      </m:r>
                      <m:r>
                        <a:rPr lang="fr-CA" sz="3600" b="0" i="1" smtClean="0">
                          <a:latin typeface="Cambria Math" panose="02040503050406030204" pitchFamily="18" charset="0"/>
                        </a:rPr>
                        <m:t>9</m:t>
                      </m:r>
                      <m:r>
                        <a:rPr lang="fr-CA" sz="3600" i="1"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fr-CA" sz="36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r>
                  <a:rPr lang="fr-CA" sz="4000" dirty="0"/>
                  <a:t>La fonction de perte inclura alors généralement :</a:t>
                </a:r>
                <a:endParaRPr lang="fr-CA" sz="3600" dirty="0"/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4000" dirty="0"/>
                  <a:t>Une ou plusieurs de ces mesures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4000" dirty="0"/>
                  <a:t>Un terme de régularisation</a:t>
                </a:r>
              </a:p>
              <a:p>
                <a:endParaRPr lang="fr-CA" sz="40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FA54A3A-D516-4B79-A4E0-4683AA464B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031813" y="1499933"/>
                <a:ext cx="22255626" cy="16336460"/>
              </a:xfrm>
              <a:prstGeom prst="rect">
                <a:avLst/>
              </a:prstGeom>
              <a:blipFill>
                <a:blip r:embed="rId3"/>
                <a:stretch>
                  <a:fillRect l="-986" t="-672"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E95C058D-3015-4F46-906F-AF1CE7CFD1DB}"/>
              </a:ext>
            </a:extLst>
          </p:cNvPr>
          <p:cNvSpPr txBox="1"/>
          <p:nvPr/>
        </p:nvSpPr>
        <p:spPr>
          <a:xfrm>
            <a:off x="-617175" y="-58994"/>
            <a:ext cx="1402034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400" b="1" dirty="0">
                <a:solidFill>
                  <a:srgbClr val="08519C"/>
                </a:solidFill>
              </a:rPr>
              <a:t>2.2. APPRENTISSAGE SUPERVISÉ : CLASSIFICATION</a:t>
            </a:r>
          </a:p>
        </p:txBody>
      </p:sp>
      <p:graphicFrame>
        <p:nvGraphicFramePr>
          <p:cNvPr id="7" name="Table 6" descr="is-">
            <a:extLst>
              <a:ext uri="{FF2B5EF4-FFF2-40B4-BE49-F238E27FC236}">
                <a16:creationId xmlns:a16="http://schemas.microsoft.com/office/drawing/2014/main" id="{520C5087-40E4-4525-8DD5-A7D456398E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9778321"/>
              </p:ext>
            </p:extLst>
          </p:nvPr>
        </p:nvGraphicFramePr>
        <p:xfrm>
          <a:off x="-2290333" y="9490632"/>
          <a:ext cx="12705896" cy="530362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76474">
                  <a:extLst>
                    <a:ext uri="{9D8B030D-6E8A-4147-A177-3AD203B41FA5}">
                      <a16:colId xmlns:a16="http://schemas.microsoft.com/office/drawing/2014/main" val="2728291126"/>
                    </a:ext>
                  </a:extLst>
                </a:gridCol>
                <a:gridCol w="3176474">
                  <a:extLst>
                    <a:ext uri="{9D8B030D-6E8A-4147-A177-3AD203B41FA5}">
                      <a16:colId xmlns:a16="http://schemas.microsoft.com/office/drawing/2014/main" val="526581103"/>
                    </a:ext>
                  </a:extLst>
                </a:gridCol>
                <a:gridCol w="3176474">
                  <a:extLst>
                    <a:ext uri="{9D8B030D-6E8A-4147-A177-3AD203B41FA5}">
                      <a16:colId xmlns:a16="http://schemas.microsoft.com/office/drawing/2014/main" val="1553563492"/>
                    </a:ext>
                  </a:extLst>
                </a:gridCol>
                <a:gridCol w="3176474">
                  <a:extLst>
                    <a:ext uri="{9D8B030D-6E8A-4147-A177-3AD203B41FA5}">
                      <a16:colId xmlns:a16="http://schemas.microsoft.com/office/drawing/2014/main" val="1746123975"/>
                    </a:ext>
                  </a:extLst>
                </a:gridCol>
              </a:tblGrid>
              <a:tr h="960146">
                <a:tc>
                  <a:txBody>
                    <a:bodyPr/>
                    <a:lstStyle/>
                    <a:p>
                      <a:pPr algn="ctr"/>
                      <a:endParaRPr lang="fr-CA" sz="2800" b="1" dirty="0">
                        <a:solidFill>
                          <a:schemeClr val="bg1"/>
                        </a:solidFill>
                      </a:endParaRP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CA" sz="2800" b="1" dirty="0">
                        <a:solidFill>
                          <a:schemeClr val="bg1"/>
                        </a:solidFill>
                      </a:endParaRP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851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fr-CA" sz="4000" b="1" dirty="0">
                          <a:solidFill>
                            <a:schemeClr val="bg1"/>
                          </a:solidFill>
                        </a:rPr>
                        <a:t>VALEURS </a:t>
                      </a:r>
                      <a:br>
                        <a:rPr lang="fr-CA" sz="4000" b="1" dirty="0">
                          <a:solidFill>
                            <a:schemeClr val="bg1"/>
                          </a:solidFill>
                        </a:rPr>
                      </a:br>
                      <a:r>
                        <a:rPr lang="fr-CA" sz="4000" b="1" dirty="0">
                          <a:solidFill>
                            <a:schemeClr val="bg1"/>
                          </a:solidFill>
                        </a:rPr>
                        <a:t>PRÉDITES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rgbClr val="0851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851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851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8519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fr-CA" sz="2800" b="1" dirty="0">
                        <a:solidFill>
                          <a:schemeClr val="bg1"/>
                        </a:solidFill>
                      </a:endParaRP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851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6389512"/>
                  </a:ext>
                </a:extLst>
              </a:tr>
              <a:tr h="960146">
                <a:tc>
                  <a:txBody>
                    <a:bodyPr/>
                    <a:lstStyle/>
                    <a:p>
                      <a:pPr algn="ctr"/>
                      <a:endParaRPr lang="fr-CA" sz="2800" b="1" dirty="0">
                        <a:solidFill>
                          <a:schemeClr val="bg1"/>
                        </a:solidFill>
                      </a:endParaRP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851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CA" sz="2800" b="1" dirty="0">
                        <a:solidFill>
                          <a:schemeClr val="bg1"/>
                        </a:solidFill>
                      </a:endParaRP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851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851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4000" b="1" dirty="0">
                          <a:solidFill>
                            <a:schemeClr val="bg1"/>
                          </a:solidFill>
                        </a:rPr>
                        <a:t>Présence</a:t>
                      </a:r>
                      <a:br>
                        <a:rPr lang="fr-CA" sz="4000" b="1" dirty="0">
                          <a:solidFill>
                            <a:schemeClr val="bg1"/>
                          </a:solidFill>
                        </a:rPr>
                      </a:br>
                      <a:r>
                        <a:rPr lang="fr-CA" sz="4000" b="0" dirty="0">
                          <a:solidFill>
                            <a:schemeClr val="bg1"/>
                          </a:solidFill>
                        </a:rPr>
                        <a:t>de maladie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rgbClr val="0851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8519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4000" b="1" dirty="0">
                          <a:solidFill>
                            <a:schemeClr val="bg1"/>
                          </a:solidFill>
                        </a:rPr>
                        <a:t>Absence</a:t>
                      </a:r>
                      <a:br>
                        <a:rPr lang="fr-CA" sz="4000" b="1" dirty="0">
                          <a:solidFill>
                            <a:schemeClr val="bg1"/>
                          </a:solidFill>
                        </a:rPr>
                      </a:br>
                      <a:r>
                        <a:rPr lang="fr-CA" sz="4000" b="0" dirty="0">
                          <a:solidFill>
                            <a:schemeClr val="bg1"/>
                          </a:solidFill>
                        </a:rPr>
                        <a:t>de maladie</a:t>
                      </a:r>
                      <a:endParaRPr lang="fr-CA" sz="4000" b="1" dirty="0">
                        <a:solidFill>
                          <a:schemeClr val="bg1"/>
                        </a:solidFill>
                      </a:endParaRP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851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851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9488229"/>
                  </a:ext>
                </a:extLst>
              </a:tr>
              <a:tr h="960146">
                <a:tc rowSpan="2">
                  <a:txBody>
                    <a:bodyPr/>
                    <a:lstStyle/>
                    <a:p>
                      <a:pPr algn="ctr"/>
                      <a:r>
                        <a:rPr lang="fr-CA" sz="4000" b="1" dirty="0">
                          <a:solidFill>
                            <a:schemeClr val="bg1"/>
                          </a:solidFill>
                        </a:rPr>
                        <a:t>VALEURS RÉELLES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rgbClr val="0851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851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851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8519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4000" b="1" dirty="0">
                          <a:solidFill>
                            <a:schemeClr val="bg1"/>
                          </a:solidFill>
                        </a:rPr>
                        <a:t>Présence </a:t>
                      </a:r>
                      <a:br>
                        <a:rPr lang="fr-CA" sz="4000" b="1" dirty="0">
                          <a:solidFill>
                            <a:schemeClr val="bg1"/>
                          </a:solidFill>
                        </a:rPr>
                      </a:br>
                      <a:r>
                        <a:rPr lang="fr-CA" sz="4000" b="0" dirty="0">
                          <a:solidFill>
                            <a:schemeClr val="bg1"/>
                          </a:solidFill>
                        </a:rPr>
                        <a:t>de maladie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851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8519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4400" b="1" dirty="0">
                          <a:solidFill>
                            <a:schemeClr val="bg1"/>
                          </a:solidFill>
                        </a:rPr>
                        <a:t>10 (VP)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92C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4000" b="1" dirty="0">
                          <a:solidFill>
                            <a:srgbClr val="4292C6"/>
                          </a:solidFill>
                        </a:rPr>
                        <a:t>1 (FN)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851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709484"/>
                  </a:ext>
                </a:extLst>
              </a:tr>
              <a:tr h="960146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CA" sz="2400" b="1" dirty="0">
                        <a:solidFill>
                          <a:schemeClr val="bg1"/>
                        </a:solidFill>
                      </a:endParaRP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8519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4000" b="1" dirty="0">
                          <a:solidFill>
                            <a:schemeClr val="bg1"/>
                          </a:solidFill>
                        </a:rPr>
                        <a:t>Absence</a:t>
                      </a:r>
                      <a:br>
                        <a:rPr lang="fr-CA" sz="4000" b="1" dirty="0">
                          <a:solidFill>
                            <a:schemeClr val="bg1"/>
                          </a:solidFill>
                        </a:rPr>
                      </a:br>
                      <a:r>
                        <a:rPr lang="fr-CA" sz="4000" b="0" dirty="0">
                          <a:solidFill>
                            <a:schemeClr val="bg1"/>
                          </a:solidFill>
                        </a:rPr>
                        <a:t>de maladie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851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8519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4400" b="1" dirty="0">
                          <a:solidFill>
                            <a:srgbClr val="4292C6"/>
                          </a:solidFill>
                        </a:rPr>
                        <a:t>10 (FP)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851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4000" b="1" dirty="0">
                          <a:solidFill>
                            <a:schemeClr val="bg1"/>
                          </a:solidFill>
                        </a:rPr>
                        <a:t>200 (VN)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851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851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92C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04515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7462193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 descr="is-">
            <a:extLst>
              <a:ext uri="{FF2B5EF4-FFF2-40B4-BE49-F238E27FC236}">
                <a16:creationId xmlns:a16="http://schemas.microsoft.com/office/drawing/2014/main" id="{4A7C73AC-B453-4F61-BAAD-0442A98674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2584552"/>
              </p:ext>
            </p:extLst>
          </p:nvPr>
        </p:nvGraphicFramePr>
        <p:xfrm>
          <a:off x="-617175" y="1989000"/>
          <a:ext cx="14020349" cy="216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4451">
                  <a:extLst>
                    <a:ext uri="{9D8B030D-6E8A-4147-A177-3AD203B41FA5}">
                      <a16:colId xmlns:a16="http://schemas.microsoft.com/office/drawing/2014/main" val="3391543018"/>
                    </a:ext>
                  </a:extLst>
                </a:gridCol>
                <a:gridCol w="5695949">
                  <a:extLst>
                    <a:ext uri="{9D8B030D-6E8A-4147-A177-3AD203B41FA5}">
                      <a16:colId xmlns:a16="http://schemas.microsoft.com/office/drawing/2014/main" val="526581103"/>
                    </a:ext>
                  </a:extLst>
                </a:gridCol>
                <a:gridCol w="1314000">
                  <a:extLst>
                    <a:ext uri="{9D8B030D-6E8A-4147-A177-3AD203B41FA5}">
                      <a16:colId xmlns:a16="http://schemas.microsoft.com/office/drawing/2014/main" val="1553563492"/>
                    </a:ext>
                  </a:extLst>
                </a:gridCol>
                <a:gridCol w="5695949">
                  <a:extLst>
                    <a:ext uri="{9D8B030D-6E8A-4147-A177-3AD203B41FA5}">
                      <a16:colId xmlns:a16="http://schemas.microsoft.com/office/drawing/2014/main" val="1746123975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 algn="ctr"/>
                      <a:endParaRPr lang="fr-CA" sz="2100" b="1" dirty="0">
                        <a:solidFill>
                          <a:schemeClr val="bg1"/>
                        </a:solidFill>
                      </a:endParaRP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800" b="1" dirty="0">
                          <a:solidFill>
                            <a:schemeClr val="bg1"/>
                          </a:solidFill>
                        </a:rPr>
                        <a:t>Apprentissage supervisé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8519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CA" sz="2800" b="1" dirty="0">
                        <a:solidFill>
                          <a:schemeClr val="tx1"/>
                        </a:solidFill>
                      </a:endParaRP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800" b="1" dirty="0">
                          <a:solidFill>
                            <a:schemeClr val="bg1"/>
                          </a:solidFill>
                        </a:rPr>
                        <a:t>Apprentissage non supervisé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D2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9488229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fr-CA" sz="2800" b="0" dirty="0">
                          <a:solidFill>
                            <a:schemeClr val="tx1"/>
                          </a:solidFill>
                        </a:rPr>
                        <a:t>2.1.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400" b="0" dirty="0">
                          <a:solidFill>
                            <a:schemeClr val="bg1"/>
                          </a:solidFill>
                        </a:rPr>
                        <a:t>Régression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CAE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800" b="1" dirty="0">
                          <a:solidFill>
                            <a:schemeClr val="tx1"/>
                          </a:solidFill>
                        </a:rPr>
                        <a:t>2.3.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400" b="1" dirty="0">
                          <a:solidFill>
                            <a:schemeClr val="bg1"/>
                          </a:solidFill>
                        </a:rPr>
                        <a:t>Réduction de dimension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1AE7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709484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800" b="0" dirty="0">
                          <a:solidFill>
                            <a:schemeClr val="tx1"/>
                          </a:solidFill>
                        </a:rPr>
                        <a:t>2.2.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400" b="0" dirty="0">
                          <a:solidFill>
                            <a:schemeClr val="bg1"/>
                          </a:solidFill>
                        </a:rPr>
                        <a:t>Classification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CA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800" b="0" dirty="0">
                          <a:solidFill>
                            <a:schemeClr val="tx1"/>
                          </a:solidFill>
                        </a:rPr>
                        <a:t>2.4.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400" b="0" dirty="0">
                          <a:solidFill>
                            <a:schemeClr val="bg1"/>
                          </a:solidFill>
                        </a:rPr>
                        <a:t>Regroupement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9D8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045154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A1F1DB04-BB64-4A8D-8F7A-1401BD62EF81}"/>
              </a:ext>
            </a:extLst>
          </p:cNvPr>
          <p:cNvSpPr txBox="1"/>
          <p:nvPr/>
        </p:nvSpPr>
        <p:spPr>
          <a:xfrm>
            <a:off x="-1888697" y="0"/>
            <a:ext cx="159693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400" b="1" dirty="0">
                <a:solidFill>
                  <a:srgbClr val="006D2C"/>
                </a:solidFill>
              </a:rPr>
              <a:t>2.3. APPRENTISSAGE NON SUPERVISÉ : RÉDUCTION DE DIMENSION</a:t>
            </a:r>
          </a:p>
        </p:txBody>
      </p:sp>
    </p:spTree>
    <p:extLst>
      <p:ext uri="{BB962C8B-B14F-4D97-AF65-F5344CB8AC3E}">
        <p14:creationId xmlns:p14="http://schemas.microsoft.com/office/powerpoint/2010/main" val="10311822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-7562850" y="2413337"/>
            <a:ext cx="273177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6000" b="1" dirty="0">
                <a:solidFill>
                  <a:srgbClr val="A50F15"/>
                </a:solidFill>
              </a:rPr>
              <a:t>1.1.1. STATISTIQUES INFÉRENTIELLES : MODÈLES ESSENTIELLEMENT INTERPRÉTABLES</a:t>
            </a:r>
          </a:p>
        </p:txBody>
      </p:sp>
    </p:spTree>
    <p:extLst>
      <p:ext uri="{BB962C8B-B14F-4D97-AF65-F5344CB8AC3E}">
        <p14:creationId xmlns:p14="http://schemas.microsoft.com/office/powerpoint/2010/main" val="14936370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FA54A3A-D516-4B79-A4E0-4683AA464B75}"/>
              </a:ext>
            </a:extLst>
          </p:cNvPr>
          <p:cNvSpPr txBox="1"/>
          <p:nvPr/>
        </p:nvSpPr>
        <p:spPr>
          <a:xfrm>
            <a:off x="-5031813" y="1499933"/>
            <a:ext cx="22255626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4000" b="1" dirty="0">
                <a:solidFill>
                  <a:srgbClr val="006D2C"/>
                </a:solidFill>
              </a:rPr>
              <a:t>Réduction de dimension</a:t>
            </a:r>
          </a:p>
          <a:p>
            <a:endParaRPr lang="fr-CA" sz="3600" dirty="0"/>
          </a:p>
          <a:p>
            <a:r>
              <a:rPr lang="fr-CA" sz="4000" dirty="0"/>
              <a:t>On souhaite modifier les colonnes.</a:t>
            </a:r>
          </a:p>
          <a:p>
            <a:pPr marL="1657350" lvl="2" indent="-742950">
              <a:buFont typeface="Wingdings" panose="05000000000000000000" pitchFamily="2" charset="2"/>
              <a:buChar char="Ø"/>
            </a:pPr>
            <a:r>
              <a:rPr lang="fr-CA" sz="3600" dirty="0"/>
              <a:t>Modifier l’espace des caractéristiques dans lequel sont distribués les exemples.</a:t>
            </a:r>
          </a:p>
          <a:p>
            <a:endParaRPr lang="fr-CA" sz="3600" dirty="0"/>
          </a:p>
          <a:p>
            <a:r>
              <a:rPr lang="fr-CA" sz="4000" dirty="0"/>
              <a:t>Utilités:</a:t>
            </a:r>
          </a:p>
          <a:p>
            <a:pPr marL="1657350" lvl="2" indent="-742950">
              <a:buFont typeface="Wingdings" panose="05000000000000000000" pitchFamily="2" charset="2"/>
              <a:buChar char="Ø"/>
            </a:pPr>
            <a:r>
              <a:rPr lang="fr-CA" sz="3600" dirty="0"/>
              <a:t>Visualisation des données: dimensionnalité élevée vers dimensionnalité faible.</a:t>
            </a:r>
          </a:p>
          <a:p>
            <a:pPr marL="1657350" lvl="2" indent="-742950">
              <a:buFont typeface="Wingdings" panose="05000000000000000000" pitchFamily="2" charset="2"/>
              <a:buChar char="Ø"/>
            </a:pPr>
            <a:r>
              <a:rPr lang="fr-CA" sz="3600" dirty="0"/>
              <a:t>Pré-traitement des données: par exemple, pour réduire la complexité du modèle si </a:t>
            </a:r>
            <a:r>
              <a:rPr lang="fr-CA" sz="3600" i="1" dirty="0"/>
              <a:t>N </a:t>
            </a:r>
            <a:r>
              <a:rPr lang="fr-CA" sz="3600" dirty="0"/>
              <a:t>est faible.</a:t>
            </a:r>
          </a:p>
          <a:p>
            <a:pPr marL="2571750" lvl="4" indent="-742950">
              <a:buFont typeface="Arial" panose="020B0604020202020204" pitchFamily="34" charset="0"/>
              <a:buChar char="•"/>
            </a:pPr>
            <a:r>
              <a:rPr lang="fr-CA" sz="3600" dirty="0"/>
              <a:t>Éviter une trop grande variance du modèle. Éviter le surapprentissage.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5C058D-3015-4F46-906F-AF1CE7CFD1DB}"/>
              </a:ext>
            </a:extLst>
          </p:cNvPr>
          <p:cNvSpPr txBox="1"/>
          <p:nvPr/>
        </p:nvSpPr>
        <p:spPr>
          <a:xfrm>
            <a:off x="-5031813" y="-58994"/>
            <a:ext cx="222556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400" b="1" dirty="0">
                <a:solidFill>
                  <a:srgbClr val="006D2C"/>
                </a:solidFill>
              </a:rPr>
              <a:t>2.3. APPRENTISSAGE NON SUPERVISÉ : RÉDUCTION DE DIMENSION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2FEAF68C-B4A8-4969-8EF0-C28A500E667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89240221"/>
                  </p:ext>
                </p:extLst>
              </p:nvPr>
            </p:nvGraphicFramePr>
            <p:xfrm>
              <a:off x="-2544000" y="7290619"/>
              <a:ext cx="17280000" cy="5400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160000">
                      <a:extLst>
                        <a:ext uri="{9D8B030D-6E8A-4147-A177-3AD203B41FA5}">
                          <a16:colId xmlns:a16="http://schemas.microsoft.com/office/drawing/2014/main" val="526581103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63472524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1746123975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2298046964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2898278077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1928550320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1201182110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447476720"/>
                        </a:ext>
                      </a:extLst>
                    </a:gridCol>
                  </a:tblGrid>
                  <a:tr h="1080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4000" b="1" dirty="0" err="1">
                              <a:solidFill>
                                <a:schemeClr val="bg1"/>
                              </a:solidFill>
                            </a:rPr>
                            <a:t>Exemple</a:t>
                          </a:r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CA" sz="4000" b="1" baseline="300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6D2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6D2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6D2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6D2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6D2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(…)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6D2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6D2C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79488229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(…)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8709484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(…)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26847588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(…)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7885907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(…)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83198527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2FEAF68C-B4A8-4969-8EF0-C28A500E667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89240221"/>
                  </p:ext>
                </p:extLst>
              </p:nvPr>
            </p:nvGraphicFramePr>
            <p:xfrm>
              <a:off x="-2544000" y="7290619"/>
              <a:ext cx="17280000" cy="5400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160000">
                      <a:extLst>
                        <a:ext uri="{9D8B030D-6E8A-4147-A177-3AD203B41FA5}">
                          <a16:colId xmlns:a16="http://schemas.microsoft.com/office/drawing/2014/main" val="526581103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63472524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1746123975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2298046964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2898278077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1928550320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1201182110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447476720"/>
                        </a:ext>
                      </a:extLst>
                    </a:gridCol>
                  </a:tblGrid>
                  <a:tr h="1080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4000" b="1" dirty="0" err="1">
                              <a:solidFill>
                                <a:schemeClr val="bg1"/>
                              </a:solidFill>
                            </a:rPr>
                            <a:t>Exemple</a:t>
                          </a:r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563" t="-1695" r="-600845" b="-4050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0563" t="-1695" r="-500845" b="-4050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1412" t="-1695" r="-402260" b="-4050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00282" t="-1695" r="-301127" b="-4050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01695" t="-1695" r="-201977" b="-4050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00000" t="-1695" r="-101408" b="-4050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701977" t="-1695" r="-1695" b="-40508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79488229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847" t="-101124" r="-702825" b="-3028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563" t="-101124" r="-600845" b="-3028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0563" t="-101124" r="-500845" b="-3028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1412" t="-101124" r="-402260" b="-3028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00282" t="-101124" r="-301127" b="-3028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01695" t="-101124" r="-201977" b="-3028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00000" t="-101124" r="-101408" b="-3028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701977" t="-101124" r="-1695" b="-30280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8709484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847" t="-202260" r="-702825" b="-2045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563" t="-202260" r="-600845" b="-2045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0563" t="-202260" r="-500845" b="-2045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1412" t="-202260" r="-402260" b="-2045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00282" t="-202260" r="-301127" b="-2045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01695" t="-202260" r="-201977" b="-2045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00000" t="-202260" r="-101408" b="-2045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701977" t="-202260" r="-1695" b="-20452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26847588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847" t="-300562" r="-702825" b="-1033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563" t="-300562" r="-600845" b="-1033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0563" t="-300562" r="-500845" b="-1033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1412" t="-300562" r="-402260" b="-1033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00282" t="-300562" r="-301127" b="-1033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01695" t="-300562" r="-201977" b="-1033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00000" t="-300562" r="-101408" b="-1033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701977" t="-300562" r="-1695" b="-10337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7885907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847" t="-402825" r="-702825" b="-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563" t="-402825" r="-600845" b="-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0563" t="-402825" r="-500845" b="-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1412" t="-402825" r="-402260" b="-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00282" t="-402825" r="-301127" b="-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01695" t="-402825" r="-201977" b="-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00000" t="-402825" r="-101408" b="-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701977" t="-402825" r="-1695" b="-395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8319852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2D859FB6-19FE-4EBF-9AA5-855440AAA59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65163607"/>
                  </p:ext>
                </p:extLst>
              </p:nvPr>
            </p:nvGraphicFramePr>
            <p:xfrm>
              <a:off x="1930401" y="14867076"/>
              <a:ext cx="8640000" cy="5400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160000">
                      <a:extLst>
                        <a:ext uri="{9D8B030D-6E8A-4147-A177-3AD203B41FA5}">
                          <a16:colId xmlns:a16="http://schemas.microsoft.com/office/drawing/2014/main" val="526581103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63472524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1746123975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2298046964"/>
                        </a:ext>
                      </a:extLst>
                    </a:gridCol>
                  </a:tblGrid>
                  <a:tr h="1080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4000" b="1" dirty="0" err="1">
                              <a:solidFill>
                                <a:schemeClr val="bg1"/>
                              </a:solidFill>
                            </a:rPr>
                            <a:t>Exemple</a:t>
                          </a:r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CA" sz="4000" b="1" baseline="300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6D2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6D2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6D2C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79488229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8709484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26847588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7885907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83198527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2D859FB6-19FE-4EBF-9AA5-855440AAA59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65163607"/>
                  </p:ext>
                </p:extLst>
              </p:nvPr>
            </p:nvGraphicFramePr>
            <p:xfrm>
              <a:off x="1930401" y="14867076"/>
              <a:ext cx="8640000" cy="5400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160000">
                      <a:extLst>
                        <a:ext uri="{9D8B030D-6E8A-4147-A177-3AD203B41FA5}">
                          <a16:colId xmlns:a16="http://schemas.microsoft.com/office/drawing/2014/main" val="526581103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63472524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1746123975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2298046964"/>
                        </a:ext>
                      </a:extLst>
                    </a:gridCol>
                  </a:tblGrid>
                  <a:tr h="1080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4000" b="1" dirty="0" err="1">
                              <a:solidFill>
                                <a:schemeClr val="bg1"/>
                              </a:solidFill>
                            </a:rPr>
                            <a:t>Exemple</a:t>
                          </a:r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1130" t="-1695" r="-202260" b="-4045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0563" t="-1695" r="-101690" b="-4045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01412" t="-1695" r="-1977" b="-40452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79488229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845" t="-101124" r="-301408" b="-3022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1130" t="-101124" r="-202260" b="-3022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0563" t="-101124" r="-101690" b="-3022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01412" t="-101124" r="-1977" b="-30224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8709484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845" t="-202260" r="-301408" b="-2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1130" t="-202260" r="-202260" b="-2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0563" t="-202260" r="-101690" b="-2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01412" t="-202260" r="-1977" b="-20395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26847588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845" t="-300562" r="-301408" b="-1028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1130" t="-300562" r="-202260" b="-1028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0563" t="-300562" r="-101690" b="-1028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01412" t="-300562" r="-1977" b="-10280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7885907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845" t="-402825" r="-301408" b="-3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1130" t="-402825" r="-202260" b="-3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0563" t="-402825" r="-101690" b="-3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01412" t="-402825" r="-1977" b="-33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8319852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Arrow: Down 2">
            <a:extLst>
              <a:ext uri="{FF2B5EF4-FFF2-40B4-BE49-F238E27FC236}">
                <a16:creationId xmlns:a16="http://schemas.microsoft.com/office/drawing/2014/main" id="{3AC9ED60-B2AD-4590-B5E1-D8DAEAAEB4E0}"/>
              </a:ext>
            </a:extLst>
          </p:cNvPr>
          <p:cNvSpPr/>
          <p:nvPr/>
        </p:nvSpPr>
        <p:spPr>
          <a:xfrm>
            <a:off x="4942301" y="13028076"/>
            <a:ext cx="2616200" cy="1498600"/>
          </a:xfrm>
          <a:prstGeom prst="downArrow">
            <a:avLst/>
          </a:prstGeom>
          <a:solidFill>
            <a:srgbClr val="006D2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47059604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FA54A3A-D516-4B79-A4E0-4683AA464B75}"/>
              </a:ext>
            </a:extLst>
          </p:cNvPr>
          <p:cNvSpPr txBox="1"/>
          <p:nvPr/>
        </p:nvSpPr>
        <p:spPr>
          <a:xfrm>
            <a:off x="-5031813" y="1499933"/>
            <a:ext cx="22255626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4000" b="1" dirty="0">
                <a:solidFill>
                  <a:srgbClr val="006D2C"/>
                </a:solidFill>
              </a:rPr>
              <a:t>Réduction de dimension</a:t>
            </a:r>
          </a:p>
          <a:p>
            <a:endParaRPr lang="fr-CA" sz="3600" dirty="0"/>
          </a:p>
          <a:p>
            <a:r>
              <a:rPr lang="fr-CA" sz="4000" dirty="0"/>
              <a:t>Il existe différents types de fonctions de perte que nous verrons aux cours 2 à 4.</a:t>
            </a:r>
          </a:p>
          <a:p>
            <a:pPr marL="1657350" lvl="2" indent="-742950">
              <a:buFont typeface="Wingdings" panose="05000000000000000000" pitchFamily="2" charset="2"/>
              <a:buChar char="Ø"/>
            </a:pPr>
            <a:r>
              <a:rPr lang="fr-CA" sz="3600" dirty="0"/>
              <a:t>Ex. Construire une première nouvelle dimension, à partir des données, </a:t>
            </a:r>
            <a:r>
              <a:rPr lang="fr-CA" sz="3600" b="1" dirty="0"/>
              <a:t>permettant de minimiser la variabilité </a:t>
            </a:r>
            <a:br>
              <a:rPr lang="fr-CA" sz="3600" b="1" dirty="0"/>
            </a:br>
            <a:r>
              <a:rPr lang="fr-CA" sz="3600" b="1" dirty="0"/>
              <a:t>dans les observations.</a:t>
            </a:r>
          </a:p>
          <a:p>
            <a:pPr marL="1657350" lvl="2" indent="-742950">
              <a:buFont typeface="Wingdings" panose="05000000000000000000" pitchFamily="2" charset="2"/>
              <a:buChar char="Ø"/>
            </a:pPr>
            <a:endParaRPr lang="fr-CA" sz="3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5C058D-3015-4F46-906F-AF1CE7CFD1DB}"/>
              </a:ext>
            </a:extLst>
          </p:cNvPr>
          <p:cNvSpPr txBox="1"/>
          <p:nvPr/>
        </p:nvSpPr>
        <p:spPr>
          <a:xfrm>
            <a:off x="-5031813" y="-58994"/>
            <a:ext cx="222556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400" b="1" dirty="0">
                <a:solidFill>
                  <a:srgbClr val="006D2C"/>
                </a:solidFill>
              </a:rPr>
              <a:t>2.3. APPRENTISSAGE NON SUPERVISÉ : RÉDUCTION DE DIMENSION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2FEAF68C-B4A8-4969-8EF0-C28A500E667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54608586"/>
                  </p:ext>
                </p:extLst>
              </p:nvPr>
            </p:nvGraphicFramePr>
            <p:xfrm>
              <a:off x="3552000" y="4419600"/>
              <a:ext cx="17280000" cy="5400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160000">
                      <a:extLst>
                        <a:ext uri="{9D8B030D-6E8A-4147-A177-3AD203B41FA5}">
                          <a16:colId xmlns:a16="http://schemas.microsoft.com/office/drawing/2014/main" val="526581103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63472524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1746123975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2298046964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2898278077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1928550320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1201182110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447476720"/>
                        </a:ext>
                      </a:extLst>
                    </a:gridCol>
                  </a:tblGrid>
                  <a:tr h="1080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4000" b="1" dirty="0" err="1">
                              <a:solidFill>
                                <a:schemeClr val="bg1"/>
                              </a:solidFill>
                            </a:rPr>
                            <a:t>Exemple</a:t>
                          </a:r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CA" sz="4000" b="1" baseline="300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6D2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6D2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6D2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6D2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6D2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(…)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6D2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6D2C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79488229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(…)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8709484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(…)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26847588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(…)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7885907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(…)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83198527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2FEAF68C-B4A8-4969-8EF0-C28A500E667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54608586"/>
                  </p:ext>
                </p:extLst>
              </p:nvPr>
            </p:nvGraphicFramePr>
            <p:xfrm>
              <a:off x="3552000" y="4419600"/>
              <a:ext cx="17280000" cy="5400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160000">
                      <a:extLst>
                        <a:ext uri="{9D8B030D-6E8A-4147-A177-3AD203B41FA5}">
                          <a16:colId xmlns:a16="http://schemas.microsoft.com/office/drawing/2014/main" val="526581103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63472524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1746123975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2298046964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2898278077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1928550320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1201182110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447476720"/>
                        </a:ext>
                      </a:extLst>
                    </a:gridCol>
                  </a:tblGrid>
                  <a:tr h="1080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4000" b="1" dirty="0" err="1">
                              <a:solidFill>
                                <a:schemeClr val="bg1"/>
                              </a:solidFill>
                            </a:rPr>
                            <a:t>Exemple</a:t>
                          </a:r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1130" t="-2260" r="-602542" b="-4045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0563" t="-2260" r="-500845" b="-4045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1412" t="-2260" r="-402260" b="-4045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00282" t="-2260" r="-301127" b="-4045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01695" t="-2260" r="-201977" b="-4045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00000" t="-2260" r="-101408" b="-4045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701977" t="-2260" r="-1695" b="-40452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79488229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845" t="-102260" r="-700563" b="-3045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1130" t="-102260" r="-602542" b="-3045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0563" t="-102260" r="-500845" b="-3045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1412" t="-102260" r="-402260" b="-3045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00282" t="-102260" r="-301127" b="-3045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01695" t="-102260" r="-201977" b="-3045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00000" t="-102260" r="-101408" b="-3045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701977" t="-102260" r="-1695" b="-30452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8709484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845" t="-201124" r="-700563" b="-2028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1130" t="-201124" r="-602542" b="-2028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0563" t="-201124" r="-500845" b="-2028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1412" t="-201124" r="-402260" b="-2028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00282" t="-201124" r="-301127" b="-2028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01695" t="-201124" r="-201977" b="-2028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00000" t="-201124" r="-101408" b="-2028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701977" t="-201124" r="-1695" b="-20280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26847588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845" t="-302825" r="-700563" b="-1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1130" t="-302825" r="-602542" b="-1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0563" t="-302825" r="-500845" b="-1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1412" t="-302825" r="-402260" b="-1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00282" t="-302825" r="-301127" b="-1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01695" t="-302825" r="-201977" b="-1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00000" t="-302825" r="-101408" b="-1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701977" t="-302825" r="-1695" b="-10395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7885907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845" t="-402825" r="-700563" b="-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1130" t="-402825" r="-602542" b="-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0563" t="-402825" r="-500845" b="-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1412" t="-402825" r="-402260" b="-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00282" t="-402825" r="-301127" b="-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01695" t="-402825" r="-201977" b="-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00000" t="-402825" r="-101408" b="-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701977" t="-402825" r="-1695" b="-395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8319852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2D859FB6-19FE-4EBF-9AA5-855440AAA59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32507489"/>
                  </p:ext>
                </p:extLst>
              </p:nvPr>
            </p:nvGraphicFramePr>
            <p:xfrm>
              <a:off x="8026401" y="11996057"/>
              <a:ext cx="8640000" cy="5400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160000">
                      <a:extLst>
                        <a:ext uri="{9D8B030D-6E8A-4147-A177-3AD203B41FA5}">
                          <a16:colId xmlns:a16="http://schemas.microsoft.com/office/drawing/2014/main" val="526581103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63472524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1746123975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2298046964"/>
                        </a:ext>
                      </a:extLst>
                    </a:gridCol>
                  </a:tblGrid>
                  <a:tr h="1080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4000" b="1" dirty="0" err="1">
                              <a:solidFill>
                                <a:schemeClr val="bg1"/>
                              </a:solidFill>
                            </a:rPr>
                            <a:t>Exemple</a:t>
                          </a:r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CA" sz="4000" b="1" baseline="300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6D2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6D2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6D2C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79488229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8709484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26847588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7885907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83198527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2D859FB6-19FE-4EBF-9AA5-855440AAA59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32507489"/>
                  </p:ext>
                </p:extLst>
              </p:nvPr>
            </p:nvGraphicFramePr>
            <p:xfrm>
              <a:off x="8026401" y="11996057"/>
              <a:ext cx="8640000" cy="5400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160000">
                      <a:extLst>
                        <a:ext uri="{9D8B030D-6E8A-4147-A177-3AD203B41FA5}">
                          <a16:colId xmlns:a16="http://schemas.microsoft.com/office/drawing/2014/main" val="526581103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63472524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1746123975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2298046964"/>
                        </a:ext>
                      </a:extLst>
                    </a:gridCol>
                  </a:tblGrid>
                  <a:tr h="1080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4000" b="1" dirty="0" err="1">
                              <a:solidFill>
                                <a:schemeClr val="bg1"/>
                              </a:solidFill>
                            </a:rPr>
                            <a:t>Exemple</a:t>
                          </a:r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1130" t="-1695" r="-202260" b="-4045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0563" t="-1695" r="-101690" b="-4045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01412" t="-1695" r="-1977" b="-40452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79488229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845" t="-101124" r="-301408" b="-3022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1130" t="-101124" r="-202260" b="-3022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0563" t="-101124" r="-101690" b="-3022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01412" t="-101124" r="-1977" b="-30224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8709484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845" t="-202260" r="-301408" b="-2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1130" t="-202260" r="-202260" b="-2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0563" t="-202260" r="-101690" b="-2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01412" t="-202260" r="-1977" b="-20395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26847588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845" t="-300562" r="-301408" b="-1028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1130" t="-300562" r="-202260" b="-1028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0563" t="-300562" r="-101690" b="-1028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01412" t="-300562" r="-1977" b="-10280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7885907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845" t="-402825" r="-301408" b="-3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1130" t="-402825" r="-202260" b="-3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0563" t="-402825" r="-101690" b="-3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01412" t="-402825" r="-1977" b="-33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8319852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Arrow: Down 2">
            <a:extLst>
              <a:ext uri="{FF2B5EF4-FFF2-40B4-BE49-F238E27FC236}">
                <a16:creationId xmlns:a16="http://schemas.microsoft.com/office/drawing/2014/main" id="{3AC9ED60-B2AD-4590-B5E1-D8DAEAAEB4E0}"/>
              </a:ext>
            </a:extLst>
          </p:cNvPr>
          <p:cNvSpPr/>
          <p:nvPr/>
        </p:nvSpPr>
        <p:spPr>
          <a:xfrm>
            <a:off x="11038301" y="10157057"/>
            <a:ext cx="2616200" cy="1498600"/>
          </a:xfrm>
          <a:prstGeom prst="downArrow">
            <a:avLst/>
          </a:prstGeom>
          <a:solidFill>
            <a:srgbClr val="006D2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8C5CEB2-2F8F-4430-947F-AB32771B6EB0}"/>
              </a:ext>
            </a:extLst>
          </p:cNvPr>
          <p:cNvGrpSpPr/>
          <p:nvPr/>
        </p:nvGrpSpPr>
        <p:grpSpPr>
          <a:xfrm>
            <a:off x="-7042650" y="10906355"/>
            <a:ext cx="15069050" cy="6074914"/>
            <a:chOff x="3884602" y="5589777"/>
            <a:chExt cx="2453174" cy="957757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25C7107-66C6-433E-A41E-395FD861899E}"/>
                </a:ext>
              </a:extLst>
            </p:cNvPr>
            <p:cNvGrpSpPr/>
            <p:nvPr/>
          </p:nvGrpSpPr>
          <p:grpSpPr>
            <a:xfrm>
              <a:off x="3884602" y="5589777"/>
              <a:ext cx="1623660" cy="957757"/>
              <a:chOff x="5913587" y="2557188"/>
              <a:chExt cx="6560497" cy="3869876"/>
            </a:xfrm>
          </p:grpSpPr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D21F320A-97A3-4CCB-B370-91850A425403}"/>
                  </a:ext>
                </a:extLst>
              </p:cNvPr>
              <p:cNvSpPr txBox="1"/>
              <p:nvPr/>
            </p:nvSpPr>
            <p:spPr>
              <a:xfrm>
                <a:off x="11252776" y="5006219"/>
                <a:ext cx="1221308" cy="45094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CA" sz="4000" b="1" dirty="0"/>
                  <a:t>X</a:t>
                </a:r>
                <a:r>
                  <a:rPr lang="fr-CA" sz="4000" b="1" baseline="30000" dirty="0"/>
                  <a:t>(2)</a:t>
                </a:r>
                <a:endParaRPr lang="fr-CA" sz="4000" b="1" dirty="0"/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38326CC0-5592-4054-A0F1-5B1481CA85CD}"/>
                  </a:ext>
                </a:extLst>
              </p:cNvPr>
              <p:cNvSpPr txBox="1"/>
              <p:nvPr/>
            </p:nvSpPr>
            <p:spPr>
              <a:xfrm>
                <a:off x="6422524" y="5628263"/>
                <a:ext cx="1935388" cy="45094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CA" sz="4000" b="1" dirty="0"/>
                  <a:t>x</a:t>
                </a:r>
                <a:r>
                  <a:rPr lang="fr-CA" sz="4000" b="1" baseline="30000" dirty="0"/>
                  <a:t>(1)</a:t>
                </a:r>
                <a:endParaRPr lang="fr-CA" sz="4000" b="1" dirty="0"/>
              </a:p>
            </p:txBody>
          </p: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486361F3-B60C-45B4-95B8-2569F96399D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262449" y="2817392"/>
                <a:ext cx="3403538" cy="1078138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9FC72DF6-0D84-4E83-9883-DBF8710549F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096000" y="2842714"/>
                <a:ext cx="2166449" cy="2085086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2EA0CA95-4692-4B00-8F34-8E071CD6C4A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016621" y="3903688"/>
                <a:ext cx="1623963" cy="2523376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D46B06F6-B0DB-4E52-85B6-8FB761F0D75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073217" y="4912322"/>
                <a:ext cx="3933861" cy="1514742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5" name="Ellipse 35">
                <a:extLst>
                  <a:ext uri="{FF2B5EF4-FFF2-40B4-BE49-F238E27FC236}">
                    <a16:creationId xmlns:a16="http://schemas.microsoft.com/office/drawing/2014/main" id="{272341F6-9F40-4590-94CC-B1E45215ED86}"/>
                  </a:ext>
                </a:extLst>
              </p:cNvPr>
              <p:cNvSpPr/>
              <p:nvPr/>
            </p:nvSpPr>
            <p:spPr>
              <a:xfrm rot="943502">
                <a:off x="7557966" y="4922236"/>
                <a:ext cx="198770" cy="19877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 sz="4000"/>
              </a:p>
            </p:txBody>
          </p:sp>
          <p:sp>
            <p:nvSpPr>
              <p:cNvPr id="16" name="Ellipse 36">
                <a:extLst>
                  <a:ext uri="{FF2B5EF4-FFF2-40B4-BE49-F238E27FC236}">
                    <a16:creationId xmlns:a16="http://schemas.microsoft.com/office/drawing/2014/main" id="{D025344A-E902-4D95-95DF-39772E846936}"/>
                  </a:ext>
                </a:extLst>
              </p:cNvPr>
              <p:cNvSpPr/>
              <p:nvPr/>
            </p:nvSpPr>
            <p:spPr>
              <a:xfrm rot="943502">
                <a:off x="8158960" y="4064961"/>
                <a:ext cx="198770" cy="19877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 sz="4000"/>
              </a:p>
            </p:txBody>
          </p:sp>
          <p:sp>
            <p:nvSpPr>
              <p:cNvPr id="17" name="Ellipse 37">
                <a:extLst>
                  <a:ext uri="{FF2B5EF4-FFF2-40B4-BE49-F238E27FC236}">
                    <a16:creationId xmlns:a16="http://schemas.microsoft.com/office/drawing/2014/main" id="{83326F5A-053F-433E-AC72-651F558734D8}"/>
                  </a:ext>
                </a:extLst>
              </p:cNvPr>
              <p:cNvSpPr/>
              <p:nvPr/>
            </p:nvSpPr>
            <p:spPr>
              <a:xfrm rot="943502">
                <a:off x="8429900" y="4912293"/>
                <a:ext cx="198770" cy="19877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 sz="4000"/>
              </a:p>
            </p:txBody>
          </p:sp>
          <p:sp>
            <p:nvSpPr>
              <p:cNvPr id="18" name="Ellipse 38">
                <a:extLst>
                  <a:ext uri="{FF2B5EF4-FFF2-40B4-BE49-F238E27FC236}">
                    <a16:creationId xmlns:a16="http://schemas.microsoft.com/office/drawing/2014/main" id="{0BCFE2F5-97D1-4EF4-8CB0-66F963397648}"/>
                  </a:ext>
                </a:extLst>
              </p:cNvPr>
              <p:cNvSpPr/>
              <p:nvPr/>
            </p:nvSpPr>
            <p:spPr>
              <a:xfrm rot="943502">
                <a:off x="9195547" y="3975604"/>
                <a:ext cx="198770" cy="19877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 sz="4000"/>
              </a:p>
            </p:txBody>
          </p:sp>
          <p:sp>
            <p:nvSpPr>
              <p:cNvPr id="19" name="Ellipse 39">
                <a:extLst>
                  <a:ext uri="{FF2B5EF4-FFF2-40B4-BE49-F238E27FC236}">
                    <a16:creationId xmlns:a16="http://schemas.microsoft.com/office/drawing/2014/main" id="{307E9B7B-7034-4C95-B6A7-D81379B307F4}"/>
                  </a:ext>
                </a:extLst>
              </p:cNvPr>
              <p:cNvSpPr/>
              <p:nvPr/>
            </p:nvSpPr>
            <p:spPr>
              <a:xfrm rot="943502">
                <a:off x="9237270" y="3743641"/>
                <a:ext cx="198770" cy="19877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 sz="4000"/>
              </a:p>
            </p:txBody>
          </p:sp>
          <p:sp>
            <p:nvSpPr>
              <p:cNvPr id="20" name="Ellipse 40">
                <a:extLst>
                  <a:ext uri="{FF2B5EF4-FFF2-40B4-BE49-F238E27FC236}">
                    <a16:creationId xmlns:a16="http://schemas.microsoft.com/office/drawing/2014/main" id="{ADA8CC87-6826-4EA5-8817-73810EB531AE}"/>
                  </a:ext>
                </a:extLst>
              </p:cNvPr>
              <p:cNvSpPr/>
              <p:nvPr/>
            </p:nvSpPr>
            <p:spPr>
              <a:xfrm rot="943502">
                <a:off x="10038631" y="4097158"/>
                <a:ext cx="198770" cy="19877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 sz="4000"/>
              </a:p>
            </p:txBody>
          </p:sp>
          <p:sp>
            <p:nvSpPr>
              <p:cNvPr id="21" name="Ellipse 41">
                <a:extLst>
                  <a:ext uri="{FF2B5EF4-FFF2-40B4-BE49-F238E27FC236}">
                    <a16:creationId xmlns:a16="http://schemas.microsoft.com/office/drawing/2014/main" id="{5F737631-6FE7-4913-980D-A89265977E72}"/>
                  </a:ext>
                </a:extLst>
              </p:cNvPr>
              <p:cNvSpPr/>
              <p:nvPr/>
            </p:nvSpPr>
            <p:spPr>
              <a:xfrm rot="943502">
                <a:off x="9839944" y="3829385"/>
                <a:ext cx="198770" cy="19877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 sz="4000"/>
              </a:p>
            </p:txBody>
          </p:sp>
          <p:sp>
            <p:nvSpPr>
              <p:cNvPr id="22" name="Ellipse 42">
                <a:extLst>
                  <a:ext uri="{FF2B5EF4-FFF2-40B4-BE49-F238E27FC236}">
                    <a16:creationId xmlns:a16="http://schemas.microsoft.com/office/drawing/2014/main" id="{1C3995C4-9F33-4CF8-8023-918347AC13C4}"/>
                  </a:ext>
                </a:extLst>
              </p:cNvPr>
              <p:cNvSpPr/>
              <p:nvPr/>
            </p:nvSpPr>
            <p:spPr>
              <a:xfrm rot="943502">
                <a:off x="10805821" y="4017914"/>
                <a:ext cx="198770" cy="19877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 sz="4000"/>
              </a:p>
            </p:txBody>
          </p:sp>
          <p:sp>
            <p:nvSpPr>
              <p:cNvPr id="23" name="Ellipse 48">
                <a:extLst>
                  <a:ext uri="{FF2B5EF4-FFF2-40B4-BE49-F238E27FC236}">
                    <a16:creationId xmlns:a16="http://schemas.microsoft.com/office/drawing/2014/main" id="{F8A6C3B8-4B67-455C-8354-89A651FCF7F7}"/>
                  </a:ext>
                </a:extLst>
              </p:cNvPr>
              <p:cNvSpPr/>
              <p:nvPr/>
            </p:nvSpPr>
            <p:spPr>
              <a:xfrm rot="943502">
                <a:off x="11195282" y="4010088"/>
                <a:ext cx="198770" cy="19877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 sz="4000"/>
              </a:p>
            </p:txBody>
          </p:sp>
          <p:sp>
            <p:nvSpPr>
              <p:cNvPr id="24" name="Ellipse 35">
                <a:extLst>
                  <a:ext uri="{FF2B5EF4-FFF2-40B4-BE49-F238E27FC236}">
                    <a16:creationId xmlns:a16="http://schemas.microsoft.com/office/drawing/2014/main" id="{8A991467-AD15-43B4-8658-42960DAAB729}"/>
                  </a:ext>
                </a:extLst>
              </p:cNvPr>
              <p:cNvSpPr/>
              <p:nvPr/>
            </p:nvSpPr>
            <p:spPr>
              <a:xfrm rot="943502">
                <a:off x="6522922" y="4959066"/>
                <a:ext cx="198770" cy="19877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 sz="4000"/>
              </a:p>
            </p:txBody>
          </p:sp>
          <p:sp>
            <p:nvSpPr>
              <p:cNvPr id="25" name="Ellipse 35">
                <a:extLst>
                  <a:ext uri="{FF2B5EF4-FFF2-40B4-BE49-F238E27FC236}">
                    <a16:creationId xmlns:a16="http://schemas.microsoft.com/office/drawing/2014/main" id="{2CC2577A-FC00-4EF9-BFB8-F79B3E5EE497}"/>
                  </a:ext>
                </a:extLst>
              </p:cNvPr>
              <p:cNvSpPr/>
              <p:nvPr/>
            </p:nvSpPr>
            <p:spPr>
              <a:xfrm rot="943502">
                <a:off x="6894969" y="4586473"/>
                <a:ext cx="198770" cy="19877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 sz="4000"/>
              </a:p>
            </p:txBody>
          </p:sp>
          <p:sp>
            <p:nvSpPr>
              <p:cNvPr id="26" name="Ellipse 35">
                <a:extLst>
                  <a:ext uri="{FF2B5EF4-FFF2-40B4-BE49-F238E27FC236}">
                    <a16:creationId xmlns:a16="http://schemas.microsoft.com/office/drawing/2014/main" id="{E5CCB9EF-61AD-43F5-A9DE-C3F4B0FF7EDE}"/>
                  </a:ext>
                </a:extLst>
              </p:cNvPr>
              <p:cNvSpPr/>
              <p:nvPr/>
            </p:nvSpPr>
            <p:spPr>
              <a:xfrm rot="943502">
                <a:off x="7164885" y="4870361"/>
                <a:ext cx="198770" cy="19877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 sz="4000"/>
              </a:p>
            </p:txBody>
          </p:sp>
          <p:sp>
            <p:nvSpPr>
              <p:cNvPr id="27" name="Ellipse 35">
                <a:extLst>
                  <a:ext uri="{FF2B5EF4-FFF2-40B4-BE49-F238E27FC236}">
                    <a16:creationId xmlns:a16="http://schemas.microsoft.com/office/drawing/2014/main" id="{B05084E5-6415-4ED8-9BC0-982A8413297A}"/>
                  </a:ext>
                </a:extLst>
              </p:cNvPr>
              <p:cNvSpPr/>
              <p:nvPr/>
            </p:nvSpPr>
            <p:spPr>
              <a:xfrm rot="943502">
                <a:off x="7037165" y="4476530"/>
                <a:ext cx="198770" cy="19877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 sz="4000"/>
              </a:p>
            </p:txBody>
          </p:sp>
          <p:sp>
            <p:nvSpPr>
              <p:cNvPr id="28" name="Ellipse 35">
                <a:extLst>
                  <a:ext uri="{FF2B5EF4-FFF2-40B4-BE49-F238E27FC236}">
                    <a16:creationId xmlns:a16="http://schemas.microsoft.com/office/drawing/2014/main" id="{B97C86DD-ADDB-42C8-87ED-3809748E454D}"/>
                  </a:ext>
                </a:extLst>
              </p:cNvPr>
              <p:cNvSpPr/>
              <p:nvPr/>
            </p:nvSpPr>
            <p:spPr>
              <a:xfrm rot="943502">
                <a:off x="7555906" y="4257582"/>
                <a:ext cx="198770" cy="19877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 sz="4000"/>
              </a:p>
            </p:txBody>
          </p:sp>
          <p:sp>
            <p:nvSpPr>
              <p:cNvPr id="29" name="Ellipse 35">
                <a:extLst>
                  <a:ext uri="{FF2B5EF4-FFF2-40B4-BE49-F238E27FC236}">
                    <a16:creationId xmlns:a16="http://schemas.microsoft.com/office/drawing/2014/main" id="{35F91537-B4D8-4899-BE45-6D5B518E0BB3}"/>
                  </a:ext>
                </a:extLst>
              </p:cNvPr>
              <p:cNvSpPr/>
              <p:nvPr/>
            </p:nvSpPr>
            <p:spPr>
              <a:xfrm rot="943502">
                <a:off x="7871507" y="4902104"/>
                <a:ext cx="198770" cy="19877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 sz="4000"/>
              </a:p>
            </p:txBody>
          </p:sp>
          <p:sp>
            <p:nvSpPr>
              <p:cNvPr id="30" name="Ellipse 35">
                <a:extLst>
                  <a:ext uri="{FF2B5EF4-FFF2-40B4-BE49-F238E27FC236}">
                    <a16:creationId xmlns:a16="http://schemas.microsoft.com/office/drawing/2014/main" id="{0B12C925-BF9D-4D8A-9480-3A0E55E04C78}"/>
                  </a:ext>
                </a:extLst>
              </p:cNvPr>
              <p:cNvSpPr/>
              <p:nvPr/>
            </p:nvSpPr>
            <p:spPr>
              <a:xfrm rot="943502">
                <a:off x="8143756" y="4625158"/>
                <a:ext cx="198770" cy="19877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 sz="4000"/>
              </a:p>
            </p:txBody>
          </p:sp>
          <p:sp>
            <p:nvSpPr>
              <p:cNvPr id="31" name="Ellipse 35">
                <a:extLst>
                  <a:ext uri="{FF2B5EF4-FFF2-40B4-BE49-F238E27FC236}">
                    <a16:creationId xmlns:a16="http://schemas.microsoft.com/office/drawing/2014/main" id="{4AD417D6-10BB-4234-972C-D6AC16D483F8}"/>
                  </a:ext>
                </a:extLst>
              </p:cNvPr>
              <p:cNvSpPr/>
              <p:nvPr/>
            </p:nvSpPr>
            <p:spPr>
              <a:xfrm rot="943502">
                <a:off x="7873237" y="4356341"/>
                <a:ext cx="198770" cy="19877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 sz="4000"/>
              </a:p>
            </p:txBody>
          </p:sp>
          <p:sp>
            <p:nvSpPr>
              <p:cNvPr id="32" name="Ellipse 35">
                <a:extLst>
                  <a:ext uri="{FF2B5EF4-FFF2-40B4-BE49-F238E27FC236}">
                    <a16:creationId xmlns:a16="http://schemas.microsoft.com/office/drawing/2014/main" id="{86E8F982-1AED-4599-92C0-711C10638308}"/>
                  </a:ext>
                </a:extLst>
              </p:cNvPr>
              <p:cNvSpPr/>
              <p:nvPr/>
            </p:nvSpPr>
            <p:spPr>
              <a:xfrm rot="943502">
                <a:off x="8250541" y="3633429"/>
                <a:ext cx="198770" cy="19877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 sz="4000"/>
              </a:p>
            </p:txBody>
          </p:sp>
          <p:sp>
            <p:nvSpPr>
              <p:cNvPr id="33" name="Ellipse 35">
                <a:extLst>
                  <a:ext uri="{FF2B5EF4-FFF2-40B4-BE49-F238E27FC236}">
                    <a16:creationId xmlns:a16="http://schemas.microsoft.com/office/drawing/2014/main" id="{E01BAE38-4E45-4421-9D55-052B7CA74D3C}"/>
                  </a:ext>
                </a:extLst>
              </p:cNvPr>
              <p:cNvSpPr/>
              <p:nvPr/>
            </p:nvSpPr>
            <p:spPr>
              <a:xfrm rot="943502">
                <a:off x="10472065" y="3927432"/>
                <a:ext cx="198770" cy="19877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 sz="4000"/>
              </a:p>
            </p:txBody>
          </p:sp>
          <p:sp>
            <p:nvSpPr>
              <p:cNvPr id="34" name="Ellipse 35">
                <a:extLst>
                  <a:ext uri="{FF2B5EF4-FFF2-40B4-BE49-F238E27FC236}">
                    <a16:creationId xmlns:a16="http://schemas.microsoft.com/office/drawing/2014/main" id="{0F83A0A6-F9C3-4599-AF94-5DB250773648}"/>
                  </a:ext>
                </a:extLst>
              </p:cNvPr>
              <p:cNvSpPr/>
              <p:nvPr/>
            </p:nvSpPr>
            <p:spPr>
              <a:xfrm rot="943502">
                <a:off x="8663997" y="3858315"/>
                <a:ext cx="198770" cy="19877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 sz="4000"/>
              </a:p>
            </p:txBody>
          </p:sp>
          <p:sp>
            <p:nvSpPr>
              <p:cNvPr id="35" name="Ellipse 35">
                <a:extLst>
                  <a:ext uri="{FF2B5EF4-FFF2-40B4-BE49-F238E27FC236}">
                    <a16:creationId xmlns:a16="http://schemas.microsoft.com/office/drawing/2014/main" id="{9D518E22-D894-4239-8366-16E3EE5A550B}"/>
                  </a:ext>
                </a:extLst>
              </p:cNvPr>
              <p:cNvSpPr/>
              <p:nvPr/>
            </p:nvSpPr>
            <p:spPr>
              <a:xfrm rot="943502">
                <a:off x="9839944" y="4526357"/>
                <a:ext cx="198770" cy="19877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 sz="4000"/>
              </a:p>
            </p:txBody>
          </p:sp>
          <p:sp>
            <p:nvSpPr>
              <p:cNvPr id="36" name="Ellipse 35">
                <a:extLst>
                  <a:ext uri="{FF2B5EF4-FFF2-40B4-BE49-F238E27FC236}">
                    <a16:creationId xmlns:a16="http://schemas.microsoft.com/office/drawing/2014/main" id="{58DC45AA-FD46-4251-BC3B-AB5385D640A7}"/>
                  </a:ext>
                </a:extLst>
              </p:cNvPr>
              <p:cNvSpPr/>
              <p:nvPr/>
            </p:nvSpPr>
            <p:spPr>
              <a:xfrm rot="943502">
                <a:off x="8628475" y="4431521"/>
                <a:ext cx="198770" cy="19877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 sz="4000"/>
              </a:p>
            </p:txBody>
          </p:sp>
          <p:sp>
            <p:nvSpPr>
              <p:cNvPr id="37" name="Ellipse 35">
                <a:extLst>
                  <a:ext uri="{FF2B5EF4-FFF2-40B4-BE49-F238E27FC236}">
                    <a16:creationId xmlns:a16="http://schemas.microsoft.com/office/drawing/2014/main" id="{470FCE29-572B-4C37-8C4C-FB790C8C8988}"/>
                  </a:ext>
                </a:extLst>
              </p:cNvPr>
              <p:cNvSpPr/>
              <p:nvPr/>
            </p:nvSpPr>
            <p:spPr>
              <a:xfrm rot="943502">
                <a:off x="8848606" y="3558284"/>
                <a:ext cx="198770" cy="19877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 sz="4000"/>
              </a:p>
            </p:txBody>
          </p:sp>
          <p:sp>
            <p:nvSpPr>
              <p:cNvPr id="38" name="Ellipse 35">
                <a:extLst>
                  <a:ext uri="{FF2B5EF4-FFF2-40B4-BE49-F238E27FC236}">
                    <a16:creationId xmlns:a16="http://schemas.microsoft.com/office/drawing/2014/main" id="{DFEDC0EC-2E88-4FB9-8328-46CB3CFC77AF}"/>
                  </a:ext>
                </a:extLst>
              </p:cNvPr>
              <p:cNvSpPr/>
              <p:nvPr/>
            </p:nvSpPr>
            <p:spPr>
              <a:xfrm rot="943502">
                <a:off x="9336519" y="4523822"/>
                <a:ext cx="198770" cy="19877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 sz="4000"/>
              </a:p>
            </p:txBody>
          </p:sp>
          <p:sp>
            <p:nvSpPr>
              <p:cNvPr id="39" name="Ellipse 35">
                <a:extLst>
                  <a:ext uri="{FF2B5EF4-FFF2-40B4-BE49-F238E27FC236}">
                    <a16:creationId xmlns:a16="http://schemas.microsoft.com/office/drawing/2014/main" id="{5EEDFAB8-1EBD-4D47-8C64-0DB69D9FA125}"/>
                  </a:ext>
                </a:extLst>
              </p:cNvPr>
              <p:cNvSpPr/>
              <p:nvPr/>
            </p:nvSpPr>
            <p:spPr>
              <a:xfrm rot="943502">
                <a:off x="9543888" y="4828414"/>
                <a:ext cx="198770" cy="19877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 sz="4000"/>
              </a:p>
            </p:txBody>
          </p:sp>
          <p:sp>
            <p:nvSpPr>
              <p:cNvPr id="40" name="Ellipse 35">
                <a:extLst>
                  <a:ext uri="{FF2B5EF4-FFF2-40B4-BE49-F238E27FC236}">
                    <a16:creationId xmlns:a16="http://schemas.microsoft.com/office/drawing/2014/main" id="{0F8329F9-D072-45FB-B1C8-448AE5016F15}"/>
                  </a:ext>
                </a:extLst>
              </p:cNvPr>
              <p:cNvSpPr/>
              <p:nvPr/>
            </p:nvSpPr>
            <p:spPr>
              <a:xfrm rot="943502">
                <a:off x="10213291" y="4626274"/>
                <a:ext cx="198770" cy="19877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 sz="4000"/>
              </a:p>
            </p:txBody>
          </p:sp>
          <p:sp>
            <p:nvSpPr>
              <p:cNvPr id="41" name="Ellipse 35">
                <a:extLst>
                  <a:ext uri="{FF2B5EF4-FFF2-40B4-BE49-F238E27FC236}">
                    <a16:creationId xmlns:a16="http://schemas.microsoft.com/office/drawing/2014/main" id="{8C1753C1-6D79-4FB2-98C6-DEA304163B5C}"/>
                  </a:ext>
                </a:extLst>
              </p:cNvPr>
              <p:cNvSpPr/>
              <p:nvPr/>
            </p:nvSpPr>
            <p:spPr>
              <a:xfrm rot="943502">
                <a:off x="10471745" y="4279471"/>
                <a:ext cx="198770" cy="19877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 sz="4000"/>
              </a:p>
            </p:txBody>
          </p:sp>
          <p:sp>
            <p:nvSpPr>
              <p:cNvPr id="42" name="Ellipse 35">
                <a:extLst>
                  <a:ext uri="{FF2B5EF4-FFF2-40B4-BE49-F238E27FC236}">
                    <a16:creationId xmlns:a16="http://schemas.microsoft.com/office/drawing/2014/main" id="{93773E92-438D-421C-9076-3293544FF060}"/>
                  </a:ext>
                </a:extLst>
              </p:cNvPr>
              <p:cNvSpPr/>
              <p:nvPr/>
            </p:nvSpPr>
            <p:spPr>
              <a:xfrm rot="943502">
                <a:off x="9137482" y="4337268"/>
                <a:ext cx="198770" cy="19877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 sz="4000"/>
              </a:p>
            </p:txBody>
          </p:sp>
          <p:sp>
            <p:nvSpPr>
              <p:cNvPr id="43" name="Ellipse 35">
                <a:extLst>
                  <a:ext uri="{FF2B5EF4-FFF2-40B4-BE49-F238E27FC236}">
                    <a16:creationId xmlns:a16="http://schemas.microsoft.com/office/drawing/2014/main" id="{44F822BF-B690-474B-A8AE-CD02B37D7EA0}"/>
                  </a:ext>
                </a:extLst>
              </p:cNvPr>
              <p:cNvSpPr/>
              <p:nvPr/>
            </p:nvSpPr>
            <p:spPr>
              <a:xfrm rot="943502">
                <a:off x="8820866" y="4049294"/>
                <a:ext cx="198770" cy="19877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 sz="4000" dirty="0"/>
              </a:p>
            </p:txBody>
          </p:sp>
          <p:sp>
            <p:nvSpPr>
              <p:cNvPr id="44" name="Ellipse 35">
                <a:extLst>
                  <a:ext uri="{FF2B5EF4-FFF2-40B4-BE49-F238E27FC236}">
                    <a16:creationId xmlns:a16="http://schemas.microsoft.com/office/drawing/2014/main" id="{FB2F8E21-1EC2-4B60-99D5-2AE7A0D0D6B5}"/>
                  </a:ext>
                </a:extLst>
              </p:cNvPr>
              <p:cNvSpPr/>
              <p:nvPr/>
            </p:nvSpPr>
            <p:spPr>
              <a:xfrm rot="943502">
                <a:off x="9568809" y="4068403"/>
                <a:ext cx="198770" cy="19877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 sz="4000"/>
              </a:p>
            </p:txBody>
          </p:sp>
          <p:sp>
            <p:nvSpPr>
              <p:cNvPr id="45" name="Ellipse 35">
                <a:extLst>
                  <a:ext uri="{FF2B5EF4-FFF2-40B4-BE49-F238E27FC236}">
                    <a16:creationId xmlns:a16="http://schemas.microsoft.com/office/drawing/2014/main" id="{EE49D5DA-68CD-4C90-AA61-1E0DB9F1C08D}"/>
                  </a:ext>
                </a:extLst>
              </p:cNvPr>
              <p:cNvSpPr/>
              <p:nvPr/>
            </p:nvSpPr>
            <p:spPr>
              <a:xfrm rot="943502">
                <a:off x="9424637" y="3570812"/>
                <a:ext cx="198770" cy="19877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 sz="4000"/>
              </a:p>
            </p:txBody>
          </p:sp>
          <p:sp>
            <p:nvSpPr>
              <p:cNvPr id="46" name="Ellipse 35">
                <a:extLst>
                  <a:ext uri="{FF2B5EF4-FFF2-40B4-BE49-F238E27FC236}">
                    <a16:creationId xmlns:a16="http://schemas.microsoft.com/office/drawing/2014/main" id="{8BF769ED-5E4E-4155-A20F-55308F19B527}"/>
                  </a:ext>
                </a:extLst>
              </p:cNvPr>
              <p:cNvSpPr/>
              <p:nvPr/>
            </p:nvSpPr>
            <p:spPr>
              <a:xfrm rot="943502">
                <a:off x="8952346" y="4861728"/>
                <a:ext cx="198770" cy="19877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 sz="4000"/>
              </a:p>
            </p:txBody>
          </p: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BC6CE762-69DD-418B-9896-97C34F9D58F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665985" y="2557188"/>
                <a:ext cx="178881" cy="1372209"/>
              </a:xfrm>
              <a:prstGeom prst="line">
                <a:avLst/>
              </a:prstGeom>
              <a:ln w="76200"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53647922-0358-4E96-8977-8A3A51FD9D6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13587" y="3545010"/>
                <a:ext cx="197867" cy="1382789"/>
              </a:xfrm>
              <a:prstGeom prst="line">
                <a:avLst/>
              </a:prstGeom>
              <a:ln w="76200"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FE47DAB3-F75C-4C25-81B8-DEC87B5B874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36937" y="3547879"/>
                <a:ext cx="934816" cy="347651"/>
              </a:xfrm>
              <a:prstGeom prst="line">
                <a:avLst/>
              </a:prstGeom>
              <a:ln w="76200"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AB67EA14-C8F2-4B4F-8B19-A37534C614E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9999773" y="4986809"/>
                <a:ext cx="18616" cy="1375537"/>
              </a:xfrm>
              <a:prstGeom prst="line">
                <a:avLst/>
              </a:prstGeom>
              <a:ln w="76200"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7B212C04-39CA-4B37-BC92-99990147BAD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090899" y="2567230"/>
                <a:ext cx="748722" cy="990981"/>
              </a:xfrm>
              <a:prstGeom prst="line">
                <a:avLst/>
              </a:prstGeom>
              <a:ln w="76200"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58160954-11E6-476D-B02F-CD732CF83128}"/>
                </a:ext>
              </a:extLst>
            </p:cNvPr>
            <p:cNvSpPr/>
            <p:nvPr/>
          </p:nvSpPr>
          <p:spPr>
            <a:xfrm rot="21014503">
              <a:off x="3989173" y="5833435"/>
              <a:ext cx="1262138" cy="447480"/>
            </a:xfrm>
            <a:prstGeom prst="ellipse">
              <a:avLst/>
            </a:prstGeom>
            <a:noFill/>
            <a:ln w="28575">
              <a:solidFill>
                <a:srgbClr val="41AE7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 sz="4000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DA329AE7-58E3-45CB-8CD0-ECA42E9DDD17}"/>
                </a:ext>
              </a:extLst>
            </p:cNvPr>
            <p:cNvCxnSpPr>
              <a:stCxn id="10" idx="2"/>
              <a:endCxn id="10" idx="6"/>
            </p:cNvCxnSpPr>
            <p:nvPr/>
          </p:nvCxnSpPr>
          <p:spPr>
            <a:xfrm flipV="1">
              <a:off x="3998304" y="5950214"/>
              <a:ext cx="1243876" cy="213922"/>
            </a:xfrm>
            <a:prstGeom prst="straightConnector1">
              <a:avLst/>
            </a:prstGeom>
            <a:ln w="76200">
              <a:solidFill>
                <a:srgbClr val="006D2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D3F2BD9E-0E07-4365-AD71-B2478501A67F}"/>
                    </a:ext>
                  </a:extLst>
                </p:cNvPr>
                <p:cNvSpPr txBox="1"/>
                <p:nvPr/>
              </p:nvSpPr>
              <p:spPr>
                <a:xfrm>
                  <a:off x="5272510" y="5815197"/>
                  <a:ext cx="1065266" cy="22508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fr-CA" sz="4000" dirty="0">
                      <a:solidFill>
                        <a:srgbClr val="006D2C"/>
                      </a:solidFill>
                    </a:rPr>
                    <a:t>Nouvelle </a:t>
                  </a:r>
                  <a:br>
                    <a:rPr lang="fr-CA" sz="4000" dirty="0">
                      <a:solidFill>
                        <a:srgbClr val="006D2C"/>
                      </a:solidFill>
                    </a:rPr>
                  </a:br>
                  <a:r>
                    <a:rPr lang="fr-CA" sz="4000" dirty="0">
                      <a:solidFill>
                        <a:srgbClr val="006D2C"/>
                      </a:solidFill>
                    </a:rPr>
                    <a:t>Dimension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fr-CA" sz="4000" i="1" smtClean="0">
                              <a:solidFill>
                                <a:srgbClr val="006D2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fr-CA" sz="4000" i="1">
                                  <a:solidFill>
                                    <a:srgbClr val="006D2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CA" sz="4000" i="1">
                                  <a:solidFill>
                                    <a:srgbClr val="006D2C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fr-CA" sz="4000" i="1">
                                  <a:solidFill>
                                    <a:srgbClr val="006D2C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p>
                        </m:e>
                        <m:sup>
                          <m:r>
                            <a:rPr lang="fr-CA" sz="4000" b="0" i="1" smtClean="0">
                              <a:solidFill>
                                <a:srgbClr val="006D2C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oMath>
                  </a14:m>
                  <a:endParaRPr lang="fr-CA" sz="4000" dirty="0">
                    <a:solidFill>
                      <a:srgbClr val="006D2C"/>
                    </a:solidFill>
                  </a:endParaRPr>
                </a:p>
              </p:txBody>
            </p:sp>
          </mc:Choice>
          <mc:Fallback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D3F2BD9E-0E07-4365-AD71-B2478501A67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72510" y="5815197"/>
                  <a:ext cx="1065266" cy="225088"/>
                </a:xfrm>
                <a:prstGeom prst="rect">
                  <a:avLst/>
                </a:prstGeom>
                <a:blipFill>
                  <a:blip r:embed="rId5"/>
                  <a:stretch>
                    <a:fillRect l="-3259" t="-7692" b="-17949"/>
                  </a:stretch>
                </a:blipFill>
              </p:spPr>
              <p:txBody>
                <a:bodyPr/>
                <a:lstStyle/>
                <a:p>
                  <a:r>
                    <a:rPr lang="fr-CA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65171789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 descr="is-">
            <a:extLst>
              <a:ext uri="{FF2B5EF4-FFF2-40B4-BE49-F238E27FC236}">
                <a16:creationId xmlns:a16="http://schemas.microsoft.com/office/drawing/2014/main" id="{4A7C73AC-B453-4F61-BAAD-0442A98674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8192061"/>
              </p:ext>
            </p:extLst>
          </p:nvPr>
        </p:nvGraphicFramePr>
        <p:xfrm>
          <a:off x="-617175" y="1989000"/>
          <a:ext cx="14020349" cy="216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4451">
                  <a:extLst>
                    <a:ext uri="{9D8B030D-6E8A-4147-A177-3AD203B41FA5}">
                      <a16:colId xmlns:a16="http://schemas.microsoft.com/office/drawing/2014/main" val="3391543018"/>
                    </a:ext>
                  </a:extLst>
                </a:gridCol>
                <a:gridCol w="5695949">
                  <a:extLst>
                    <a:ext uri="{9D8B030D-6E8A-4147-A177-3AD203B41FA5}">
                      <a16:colId xmlns:a16="http://schemas.microsoft.com/office/drawing/2014/main" val="526581103"/>
                    </a:ext>
                  </a:extLst>
                </a:gridCol>
                <a:gridCol w="1314000">
                  <a:extLst>
                    <a:ext uri="{9D8B030D-6E8A-4147-A177-3AD203B41FA5}">
                      <a16:colId xmlns:a16="http://schemas.microsoft.com/office/drawing/2014/main" val="1553563492"/>
                    </a:ext>
                  </a:extLst>
                </a:gridCol>
                <a:gridCol w="5695949">
                  <a:extLst>
                    <a:ext uri="{9D8B030D-6E8A-4147-A177-3AD203B41FA5}">
                      <a16:colId xmlns:a16="http://schemas.microsoft.com/office/drawing/2014/main" val="1746123975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 algn="ctr"/>
                      <a:endParaRPr lang="fr-CA" sz="2100" b="1" dirty="0">
                        <a:solidFill>
                          <a:schemeClr val="bg1"/>
                        </a:solidFill>
                      </a:endParaRP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800" b="1" dirty="0">
                          <a:solidFill>
                            <a:schemeClr val="bg1"/>
                          </a:solidFill>
                        </a:rPr>
                        <a:t>Apprentissage supervisé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8519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CA" sz="2800" b="1" dirty="0">
                        <a:solidFill>
                          <a:schemeClr val="tx1"/>
                        </a:solidFill>
                      </a:endParaRP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800" b="1" dirty="0">
                          <a:solidFill>
                            <a:schemeClr val="bg1"/>
                          </a:solidFill>
                        </a:rPr>
                        <a:t>Apprentissage non supervisé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D2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9488229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fr-CA" sz="2800" b="0" dirty="0">
                          <a:solidFill>
                            <a:schemeClr val="tx1"/>
                          </a:solidFill>
                        </a:rPr>
                        <a:t>2.1.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400" b="0" dirty="0">
                          <a:solidFill>
                            <a:schemeClr val="bg1"/>
                          </a:solidFill>
                        </a:rPr>
                        <a:t>Régression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CAE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800" b="0" dirty="0">
                          <a:solidFill>
                            <a:schemeClr val="tx1"/>
                          </a:solidFill>
                        </a:rPr>
                        <a:t>2.3.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400" b="0" dirty="0">
                          <a:solidFill>
                            <a:schemeClr val="bg1"/>
                          </a:solidFill>
                        </a:rPr>
                        <a:t>Réduction de dimension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9D8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709484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800" b="0" dirty="0">
                          <a:solidFill>
                            <a:schemeClr val="tx1"/>
                          </a:solidFill>
                        </a:rPr>
                        <a:t>2.2.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400" b="0" dirty="0">
                          <a:solidFill>
                            <a:schemeClr val="bg1"/>
                          </a:solidFill>
                        </a:rPr>
                        <a:t>Classification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CA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800" b="1" dirty="0">
                          <a:solidFill>
                            <a:schemeClr val="tx1"/>
                          </a:solidFill>
                        </a:rPr>
                        <a:t>2.4.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400" b="1" dirty="0">
                          <a:solidFill>
                            <a:schemeClr val="bg1"/>
                          </a:solidFill>
                        </a:rPr>
                        <a:t>Regroupement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1AE7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045154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A1F1DB04-BB64-4A8D-8F7A-1401BD62EF81}"/>
              </a:ext>
            </a:extLst>
          </p:cNvPr>
          <p:cNvSpPr txBox="1"/>
          <p:nvPr/>
        </p:nvSpPr>
        <p:spPr>
          <a:xfrm>
            <a:off x="-1888697" y="0"/>
            <a:ext cx="159693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400" b="1" dirty="0">
                <a:solidFill>
                  <a:srgbClr val="006D2C"/>
                </a:solidFill>
              </a:rPr>
              <a:t>2.4. APPRENTISSAGE NON SUPERVISÉ : REGROUPEMENT</a:t>
            </a:r>
          </a:p>
        </p:txBody>
      </p:sp>
    </p:spTree>
    <p:extLst>
      <p:ext uri="{BB962C8B-B14F-4D97-AF65-F5344CB8AC3E}">
        <p14:creationId xmlns:p14="http://schemas.microsoft.com/office/powerpoint/2010/main" val="75849308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FA54A3A-D516-4B79-A4E0-4683AA464B75}"/>
              </a:ext>
            </a:extLst>
          </p:cNvPr>
          <p:cNvSpPr txBox="1"/>
          <p:nvPr/>
        </p:nvSpPr>
        <p:spPr>
          <a:xfrm>
            <a:off x="-5031813" y="1499933"/>
            <a:ext cx="22255626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4000" b="1" dirty="0">
                <a:solidFill>
                  <a:srgbClr val="006D2C"/>
                </a:solidFill>
              </a:rPr>
              <a:t>Regroupement</a:t>
            </a:r>
          </a:p>
          <a:p>
            <a:endParaRPr lang="fr-CA" sz="3600" dirty="0"/>
          </a:p>
          <a:p>
            <a:r>
              <a:rPr lang="fr-CA" sz="4000" dirty="0"/>
              <a:t>On souhaite modifier les lignes (regroupement).</a:t>
            </a:r>
          </a:p>
          <a:p>
            <a:pPr marL="1657350" lvl="2" indent="-742950">
              <a:buFont typeface="Wingdings" panose="05000000000000000000" pitchFamily="2" charset="2"/>
              <a:buChar char="Ø"/>
            </a:pPr>
            <a:r>
              <a:rPr lang="fr-CA" sz="3600" dirty="0"/>
              <a:t>Rassembler les exemples par « groupes » (</a:t>
            </a:r>
            <a:r>
              <a:rPr lang="fr-CA" sz="3600" i="1" dirty="0"/>
              <a:t>clusters</a:t>
            </a:r>
            <a:r>
              <a:rPr lang="fr-CA" sz="3600" dirty="0"/>
              <a:t>).</a:t>
            </a:r>
          </a:p>
          <a:p>
            <a:endParaRPr lang="fr-CA" sz="3600" dirty="0"/>
          </a:p>
          <a:p>
            <a:r>
              <a:rPr lang="fr-CA" sz="4000" dirty="0"/>
              <a:t>Utilités:</a:t>
            </a:r>
          </a:p>
          <a:p>
            <a:pPr marL="1657350" lvl="2" indent="-742950">
              <a:buFont typeface="Wingdings" panose="05000000000000000000" pitchFamily="2" charset="2"/>
              <a:buChar char="Ø"/>
            </a:pPr>
            <a:r>
              <a:rPr lang="fr-CA" sz="3600" dirty="0"/>
              <a:t>Dégager une structure </a:t>
            </a:r>
            <a:r>
              <a:rPr lang="fr-CA" sz="3600" b="1" dirty="0"/>
              <a:t>catégorielle</a:t>
            </a:r>
            <a:r>
              <a:rPr lang="fr-CA" sz="3600" dirty="0"/>
              <a:t> intrinsèque aux données.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5C058D-3015-4F46-906F-AF1CE7CFD1DB}"/>
              </a:ext>
            </a:extLst>
          </p:cNvPr>
          <p:cNvSpPr txBox="1"/>
          <p:nvPr/>
        </p:nvSpPr>
        <p:spPr>
          <a:xfrm>
            <a:off x="-5031813" y="-58994"/>
            <a:ext cx="222556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400" b="1" dirty="0">
                <a:solidFill>
                  <a:srgbClr val="006D2C"/>
                </a:solidFill>
              </a:rPr>
              <a:t>2.4. APPRENTISSAGE NON SUPERVISÉ : REGROUPEMENT</a:t>
            </a:r>
          </a:p>
        </p:txBody>
      </p:sp>
      <p:sp>
        <p:nvSpPr>
          <p:cNvPr id="3" name="Arrow: Down 2">
            <a:extLst>
              <a:ext uri="{FF2B5EF4-FFF2-40B4-BE49-F238E27FC236}">
                <a16:creationId xmlns:a16="http://schemas.microsoft.com/office/drawing/2014/main" id="{3AC9ED60-B2AD-4590-B5E1-D8DAEAAEB4E0}"/>
              </a:ext>
            </a:extLst>
          </p:cNvPr>
          <p:cNvSpPr/>
          <p:nvPr/>
        </p:nvSpPr>
        <p:spPr>
          <a:xfrm>
            <a:off x="4787900" y="11681440"/>
            <a:ext cx="2616200" cy="1498600"/>
          </a:xfrm>
          <a:prstGeom prst="downArrow">
            <a:avLst/>
          </a:prstGeom>
          <a:solidFill>
            <a:srgbClr val="006D2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BC106825-DF9F-4766-A84D-FCDAF58ACA1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26422477"/>
                  </p:ext>
                </p:extLst>
              </p:nvPr>
            </p:nvGraphicFramePr>
            <p:xfrm>
              <a:off x="-2544000" y="6077676"/>
              <a:ext cx="17280000" cy="5400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160000">
                      <a:extLst>
                        <a:ext uri="{9D8B030D-6E8A-4147-A177-3AD203B41FA5}">
                          <a16:colId xmlns:a16="http://schemas.microsoft.com/office/drawing/2014/main" val="526581103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63472524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1746123975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2298046964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2898278077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1928550320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1201182110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447476720"/>
                        </a:ext>
                      </a:extLst>
                    </a:gridCol>
                  </a:tblGrid>
                  <a:tr h="1080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4000" b="1" dirty="0" err="1">
                              <a:solidFill>
                                <a:schemeClr val="bg1"/>
                              </a:solidFill>
                            </a:rPr>
                            <a:t>Exemple</a:t>
                          </a:r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CA" sz="4000" b="1" baseline="300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6D2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6D2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6D2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6D2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6D2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(…)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6D2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6D2C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79488229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(…)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8709484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(…)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26847588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(…)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7885907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(…)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83198527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BC106825-DF9F-4766-A84D-FCDAF58ACA1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26422477"/>
                  </p:ext>
                </p:extLst>
              </p:nvPr>
            </p:nvGraphicFramePr>
            <p:xfrm>
              <a:off x="-2544000" y="6077676"/>
              <a:ext cx="17280000" cy="5400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160000">
                      <a:extLst>
                        <a:ext uri="{9D8B030D-6E8A-4147-A177-3AD203B41FA5}">
                          <a16:colId xmlns:a16="http://schemas.microsoft.com/office/drawing/2014/main" val="526581103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63472524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1746123975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2298046964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2898278077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1928550320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1201182110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447476720"/>
                        </a:ext>
                      </a:extLst>
                    </a:gridCol>
                  </a:tblGrid>
                  <a:tr h="1080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4000" b="1" dirty="0" err="1">
                              <a:solidFill>
                                <a:schemeClr val="bg1"/>
                              </a:solidFill>
                            </a:rPr>
                            <a:t>Exemple</a:t>
                          </a:r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563" t="-1695" r="-600845" b="-4050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0563" t="-1695" r="-500845" b="-4050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1412" t="-1695" r="-402260" b="-4050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00282" t="-1695" r="-301127" b="-4050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01695" t="-1695" r="-201977" b="-4050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00000" t="-1695" r="-101408" b="-4050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701977" t="-1695" r="-1695" b="-40508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79488229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847" t="-101124" r="-702825" b="-3028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563" t="-101124" r="-600845" b="-3028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0563" t="-101124" r="-500845" b="-3028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1412" t="-101124" r="-402260" b="-3028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00282" t="-101124" r="-301127" b="-3028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01695" t="-101124" r="-201977" b="-3028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00000" t="-101124" r="-101408" b="-3028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701977" t="-101124" r="-1695" b="-30280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8709484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847" t="-202260" r="-702825" b="-2045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563" t="-202260" r="-600845" b="-2045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0563" t="-202260" r="-500845" b="-2045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1412" t="-202260" r="-402260" b="-2045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00282" t="-202260" r="-301127" b="-2045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01695" t="-202260" r="-201977" b="-2045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00000" t="-202260" r="-101408" b="-2045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701977" t="-202260" r="-1695" b="-20452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26847588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847" t="-300562" r="-702825" b="-1033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563" t="-300562" r="-600845" b="-1033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0563" t="-300562" r="-500845" b="-1033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1412" t="-300562" r="-402260" b="-1033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00282" t="-300562" r="-301127" b="-1033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01695" t="-300562" r="-201977" b="-1033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00000" t="-300562" r="-101408" b="-1033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701977" t="-300562" r="-1695" b="-10337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7885907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847" t="-402825" r="-702825" b="-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563" t="-402825" r="-600845" b="-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0563" t="-402825" r="-500845" b="-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1412" t="-402825" r="-402260" b="-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00282" t="-402825" r="-301127" b="-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01695" t="-402825" r="-201977" b="-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00000" t="-402825" r="-101408" b="-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701977" t="-402825" r="-1695" b="-395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8319852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0" name="Table 9">
                <a:extLst>
                  <a:ext uri="{FF2B5EF4-FFF2-40B4-BE49-F238E27FC236}">
                    <a16:creationId xmlns:a16="http://schemas.microsoft.com/office/drawing/2014/main" id="{7D06B5B1-2CD5-4FAA-9EA8-F866962431F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57423016"/>
                  </p:ext>
                </p:extLst>
              </p:nvPr>
            </p:nvGraphicFramePr>
            <p:xfrm>
              <a:off x="-2544000" y="13383804"/>
              <a:ext cx="17280000" cy="5400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160000">
                      <a:extLst>
                        <a:ext uri="{9D8B030D-6E8A-4147-A177-3AD203B41FA5}">
                          <a16:colId xmlns:a16="http://schemas.microsoft.com/office/drawing/2014/main" val="526581103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63472524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1746123975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2298046964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2898278077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1928550320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1201182110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447476720"/>
                        </a:ext>
                      </a:extLst>
                    </a:gridCol>
                  </a:tblGrid>
                  <a:tr h="1080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4000" b="1" dirty="0" err="1">
                              <a:solidFill>
                                <a:schemeClr val="bg1"/>
                              </a:solidFill>
                            </a:rPr>
                            <a:t>Classe</a:t>
                          </a:r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CA" sz="4000" b="1" baseline="300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6D2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6D2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6D2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6D2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6D2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(…)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6D2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6D2C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79488229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e>
                                  <m:sub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(…)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8709484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e>
                                  <m:sub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(…)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26847588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e>
                                  <m:sub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(…)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7885907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e>
                                  <m:sub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𝑮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(…)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83198527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0" name="Table 9">
                <a:extLst>
                  <a:ext uri="{FF2B5EF4-FFF2-40B4-BE49-F238E27FC236}">
                    <a16:creationId xmlns:a16="http://schemas.microsoft.com/office/drawing/2014/main" id="{7D06B5B1-2CD5-4FAA-9EA8-F866962431F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57423016"/>
                  </p:ext>
                </p:extLst>
              </p:nvPr>
            </p:nvGraphicFramePr>
            <p:xfrm>
              <a:off x="-2544000" y="13383804"/>
              <a:ext cx="17280000" cy="5400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160000">
                      <a:extLst>
                        <a:ext uri="{9D8B030D-6E8A-4147-A177-3AD203B41FA5}">
                          <a16:colId xmlns:a16="http://schemas.microsoft.com/office/drawing/2014/main" val="526581103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63472524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1746123975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2298046964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2898278077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1928550320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1201182110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447476720"/>
                        </a:ext>
                      </a:extLst>
                    </a:gridCol>
                  </a:tblGrid>
                  <a:tr h="1080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4000" b="1" dirty="0" err="1">
                              <a:solidFill>
                                <a:schemeClr val="bg1"/>
                              </a:solidFill>
                            </a:rPr>
                            <a:t>Classe</a:t>
                          </a:r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0563" t="-1695" r="-600845" b="-4045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0563" t="-1695" r="-500845" b="-4045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01412" t="-1695" r="-402260" b="-4045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400282" t="-1695" r="-301127" b="-4045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501695" t="-1695" r="-201977" b="-4045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600000" t="-1695" r="-101408" b="-4045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701977" t="-1695" r="-1695" b="-40452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79488229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847" t="-101124" r="-702825" b="-3022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0563" t="-101124" r="-600845" b="-3022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0563" t="-101124" r="-500845" b="-3022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01412" t="-101124" r="-402260" b="-3022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400282" t="-101124" r="-301127" b="-3022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501695" t="-101124" r="-201977" b="-3022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600000" t="-101124" r="-101408" b="-3022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701977" t="-101124" r="-1695" b="-30224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8709484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847" t="-202260" r="-702825" b="-2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0563" t="-202260" r="-600845" b="-2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0563" t="-202260" r="-500845" b="-2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01412" t="-202260" r="-402260" b="-2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400282" t="-202260" r="-301127" b="-2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501695" t="-202260" r="-201977" b="-2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600000" t="-202260" r="-101408" b="-2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701977" t="-202260" r="-1695" b="-20395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26847588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847" t="-300562" r="-702825" b="-1028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0563" t="-300562" r="-600845" b="-1028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0563" t="-300562" r="-500845" b="-1028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01412" t="-300562" r="-402260" b="-1028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400282" t="-300562" r="-301127" b="-1028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501695" t="-300562" r="-201977" b="-1028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600000" t="-300562" r="-101408" b="-1028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701977" t="-300562" r="-1695" b="-10280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7885907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847" t="-402825" r="-702825" b="-3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0563" t="-402825" r="-600845" b="-3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0563" t="-402825" r="-500845" b="-3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01412" t="-402825" r="-402260" b="-3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400282" t="-402825" r="-301127" b="-3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501695" t="-402825" r="-201977" b="-3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600000" t="-402825" r="-101408" b="-3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701977" t="-402825" r="-1695" b="-33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8319852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87406621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FA54A3A-D516-4B79-A4E0-4683AA464B75}"/>
              </a:ext>
            </a:extLst>
          </p:cNvPr>
          <p:cNvSpPr txBox="1"/>
          <p:nvPr/>
        </p:nvSpPr>
        <p:spPr>
          <a:xfrm>
            <a:off x="-5031813" y="1499933"/>
            <a:ext cx="22255626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4000" b="1" dirty="0">
                <a:solidFill>
                  <a:srgbClr val="006D2C"/>
                </a:solidFill>
              </a:rPr>
              <a:t>Regroupement</a:t>
            </a:r>
          </a:p>
          <a:p>
            <a:endParaRPr lang="fr-CA" sz="3600" dirty="0"/>
          </a:p>
          <a:p>
            <a:r>
              <a:rPr lang="fr-CA" sz="4000" dirty="0"/>
              <a:t>Il existe différents types de fonctions de perte que nous les verrons aux cours 2 à 4.</a:t>
            </a:r>
          </a:p>
          <a:p>
            <a:pPr marL="1657350" lvl="2" indent="-742950">
              <a:buFont typeface="Wingdings" panose="05000000000000000000" pitchFamily="2" charset="2"/>
              <a:buChar char="Ø"/>
            </a:pPr>
            <a:r>
              <a:rPr lang="fr-CA" sz="3600" dirty="0"/>
              <a:t>Incluant par exemple </a:t>
            </a:r>
          </a:p>
          <a:p>
            <a:pPr marL="2571750" lvl="4" indent="-742950">
              <a:buFont typeface="Wingdings" panose="05000000000000000000" pitchFamily="2" charset="2"/>
              <a:buChar char="Ø"/>
            </a:pPr>
            <a:r>
              <a:rPr lang="fr-CA" sz="3600" dirty="0"/>
              <a:t>Minimiser la variabilité à l’intérieur des classes.</a:t>
            </a:r>
          </a:p>
          <a:p>
            <a:pPr marL="2571750" lvl="4" indent="-742950">
              <a:buFont typeface="Wingdings" panose="05000000000000000000" pitchFamily="2" charset="2"/>
              <a:buChar char="Ø"/>
            </a:pPr>
            <a:r>
              <a:rPr lang="fr-CA" sz="3600" dirty="0"/>
              <a:t>Maximiser la distance entre les classes.</a:t>
            </a:r>
          </a:p>
          <a:p>
            <a:pPr marL="1657350" lvl="2" indent="-742950">
              <a:buFont typeface="Wingdings" panose="05000000000000000000" pitchFamily="2" charset="2"/>
              <a:buChar char="Ø"/>
            </a:pPr>
            <a:endParaRPr lang="fr-CA" sz="3600" dirty="0"/>
          </a:p>
          <a:p>
            <a:r>
              <a:rPr lang="fr-CA" sz="4000" dirty="0"/>
              <a:t>Difficulté: déterminer le nombre de groupements que contiendra le modèle.</a:t>
            </a:r>
          </a:p>
          <a:p>
            <a:pPr marL="1657350" lvl="2" indent="-742950">
              <a:buFont typeface="Wingdings" panose="05000000000000000000" pitchFamily="2" charset="2"/>
              <a:buChar char="Ø"/>
            </a:pPr>
            <a:r>
              <a:rPr lang="fr-CA" sz="4000" dirty="0"/>
              <a:t>Nous verrons différentes métriques aux cours 2 à 4, par exemple « méthode du coude », « silhouette », « GAP », etc.</a:t>
            </a:r>
            <a:endParaRPr lang="fr-CA" sz="3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5C058D-3015-4F46-906F-AF1CE7CFD1DB}"/>
              </a:ext>
            </a:extLst>
          </p:cNvPr>
          <p:cNvSpPr txBox="1"/>
          <p:nvPr/>
        </p:nvSpPr>
        <p:spPr>
          <a:xfrm>
            <a:off x="-5031813" y="-58994"/>
            <a:ext cx="222556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400" b="1" dirty="0">
                <a:solidFill>
                  <a:srgbClr val="006D2C"/>
                </a:solidFill>
              </a:rPr>
              <a:t>2.4. APPRENTISSAGE NON SUPERVISÉ : REGROUPEMENT</a:t>
            </a:r>
          </a:p>
        </p:txBody>
      </p:sp>
    </p:spTree>
    <p:extLst>
      <p:ext uri="{BB962C8B-B14F-4D97-AF65-F5344CB8AC3E}">
        <p14:creationId xmlns:p14="http://schemas.microsoft.com/office/powerpoint/2010/main" val="28632061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C738CFF-D9D8-46A8-8578-EC43A909214F}"/>
                  </a:ext>
                </a:extLst>
              </p:cNvPr>
              <p:cNvSpPr txBox="1"/>
              <p:nvPr/>
            </p:nvSpPr>
            <p:spPr>
              <a:xfrm>
                <a:off x="-9133462" y="727341"/>
                <a:ext cx="25848824" cy="146809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CA" sz="4000" b="1" dirty="0"/>
                  <a:t>En statistiques inférentielles classiques… </a:t>
                </a:r>
              </a:p>
              <a:p>
                <a:endParaRPr lang="fr-CA" sz="4000" dirty="0"/>
              </a:p>
              <a:p>
                <a:pPr marL="571500" indent="-571500">
                  <a:buFont typeface="+mj-lt"/>
                  <a:buAutoNum type="romanUcPeriod"/>
                </a:pPr>
                <a:r>
                  <a:rPr lang="fr-CA" sz="4000" dirty="0"/>
                  <a:t>On pose une question de recherche visant à comprendre un phénomène.</a:t>
                </a:r>
              </a:p>
              <a:p>
                <a:pPr marL="571500" indent="-571500">
                  <a:buFont typeface="+mj-lt"/>
                  <a:buAutoNum type="romanUcPeriod"/>
                </a:pPr>
                <a:endParaRPr lang="fr-CA" sz="4000" dirty="0"/>
              </a:p>
              <a:p>
                <a:pPr marL="571500" indent="-571500">
                  <a:buFont typeface="+mj-lt"/>
                  <a:buAutoNum type="romanUcPeriod"/>
                </a:pPr>
                <a:r>
                  <a:rPr lang="fr-CA" sz="4000" dirty="0"/>
                  <a:t>On pose une hypothèse nulle (</a:t>
                </a:r>
                <a14:m>
                  <m:oMath xmlns:m="http://schemas.openxmlformats.org/officeDocument/2006/math">
                    <m:r>
                      <a:rPr lang="fr-CA" sz="4000" i="1" dirty="0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fr-CA" sz="4000" i="1" baseline="-25000" dirty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fr-CA" sz="4000" dirty="0"/>
                  <a:t>) : une description de l’univers dans laquelle existe l’analyse.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On veut rejeter </a:t>
                </a:r>
                <a14:m>
                  <m:oMath xmlns:m="http://schemas.openxmlformats.org/officeDocument/2006/math">
                    <m:r>
                      <a:rPr lang="fr-CA" sz="3600" i="1" dirty="0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fr-CA" sz="3600" i="1" baseline="-25000" dirty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fr-CA" sz="3600" dirty="0"/>
                  <a:t>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On établit les valeurs critiques qui permettraient de rejeter </a:t>
                </a:r>
                <a14:m>
                  <m:oMath xmlns:m="http://schemas.openxmlformats.org/officeDocument/2006/math">
                    <m:r>
                      <a:rPr lang="fr-CA" sz="3600" i="1" dirty="0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fr-CA" sz="3600" i="1" baseline="-25000" dirty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fr-CA" sz="3600" dirty="0"/>
                  <a:t> avec une faible probabilité de se tromper si </a:t>
                </a:r>
                <a14:m>
                  <m:oMath xmlns:m="http://schemas.openxmlformats.org/officeDocument/2006/math">
                    <m:r>
                      <a:rPr lang="fr-CA" sz="3600" i="1" dirty="0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fr-CA" sz="3600" i="1" baseline="-25000" dirty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fr-CA" sz="3600" dirty="0"/>
                  <a:t> est vraie.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Cette « faible probabilité » correspond à l’erreur de type 1.</a:t>
                </a:r>
              </a:p>
              <a:p>
                <a:pPr marL="800100" lvl="1" indent="-342900">
                  <a:buFont typeface="Wingdings" panose="05000000000000000000" pitchFamily="2" charset="2"/>
                  <a:buChar char="Ø"/>
                </a:pPr>
                <a:endParaRPr lang="fr-CA" sz="4000" dirty="0"/>
              </a:p>
              <a:p>
                <a:pPr marL="571500" indent="-571500">
                  <a:buFont typeface="+mj-lt"/>
                  <a:buAutoNum type="romanUcPeriod"/>
                </a:pPr>
                <a:r>
                  <a:rPr lang="fr-CA" sz="4000" dirty="0"/>
                  <a:t>On pose une hypothèse alternative (</a:t>
                </a:r>
                <a14:m>
                  <m:oMath xmlns:m="http://schemas.openxmlformats.org/officeDocument/2006/math">
                    <m:r>
                      <a:rPr lang="fr-CA" sz="4000" i="1" dirty="0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fr-CA" sz="4000" b="0" i="1" baseline="-25000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fr-CA" sz="4000" dirty="0"/>
                  <a:t>) : l’hypothèse du chercheur.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Le chercheur construit un modèle du phénomène qu’il tente de comprendre.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Le modèle inclut généralement à une ou plusieurs variables indépendantes (i.e. unidimensionnel ou de faible dimensionnalité).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Chaque variable est généralement accompagnée d’un </a:t>
                </a:r>
                <a:r>
                  <a:rPr lang="fr-CA" sz="3600" b="1" dirty="0"/>
                  <a:t>paramètre</a:t>
                </a:r>
                <a:r>
                  <a:rPr lang="fr-CA" sz="3600" dirty="0"/>
                  <a:t>, qui reflète l’importance de la variable à l’intérieur du modèle.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b="1" dirty="0"/>
                  <a:t>Le chercheur s’inspire principalement de la documentation théorique pour construire son modèle.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Ce modèle est </a:t>
                </a:r>
                <a:r>
                  <a:rPr lang="fr-CA" sz="3600" b="1" dirty="0"/>
                  <a:t>rigide.</a:t>
                </a:r>
              </a:p>
              <a:p>
                <a:pPr marL="1257300" lvl="2" indent="-342900">
                  <a:buFont typeface="Wingdings" panose="05000000000000000000" pitchFamily="2" charset="2"/>
                  <a:buChar char="Ø"/>
                </a:pPr>
                <a:endParaRPr lang="fr-CA" sz="4000" b="1" dirty="0"/>
              </a:p>
              <a:p>
                <a:pPr marL="571500" indent="-571500">
                  <a:buFont typeface="+mj-lt"/>
                  <a:buAutoNum type="romanUcPeriod"/>
                </a:pPr>
                <a:r>
                  <a:rPr lang="fr-CA" sz="4000" dirty="0"/>
                  <a:t>On récolte un échantillon : un </a:t>
                </a:r>
                <a:r>
                  <a:rPr lang="fr-CA" sz="4000" b="1" dirty="0"/>
                  <a:t>groupe </a:t>
                </a:r>
                <a:r>
                  <a:rPr lang="fr-CA" sz="4000" dirty="0"/>
                  <a:t>d’observations.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Le chercheur vérifie les postulats permettant de valider la loi générale.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Le chercheur utilise ce </a:t>
                </a:r>
                <a:r>
                  <a:rPr lang="fr-CA" sz="3600" b="1" dirty="0"/>
                  <a:t>groupe </a:t>
                </a:r>
                <a:r>
                  <a:rPr lang="fr-CA" sz="3600" dirty="0"/>
                  <a:t>d’observations pour estimer les valeurs des paramètres du modèles du chercheur</a:t>
                </a:r>
                <a:br>
                  <a:rPr lang="fr-CA" sz="3600" dirty="0"/>
                </a:br>
                <a:r>
                  <a:rPr lang="fr-CA" sz="3600" dirty="0"/>
                  <a:t>(i.e. l’importance des différentes variables du modèle du chercheur).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endParaRPr lang="fr-CA" sz="4000" dirty="0"/>
              </a:p>
              <a:p>
                <a:pPr marL="571500" indent="-571500">
                  <a:buFont typeface="+mj-lt"/>
                  <a:buAutoNum type="romanUcPeriod"/>
                </a:pPr>
                <a:r>
                  <a:rPr lang="fr-CA" sz="4000" dirty="0"/>
                  <a:t>On conclut.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Le chercheur vérifie quelle était la probabilité d’obtenir les valeurs des paramètres estimées à partir de l’échantillon, </a:t>
                </a:r>
                <a:r>
                  <a:rPr lang="fr-CA" sz="3600" b="1" dirty="0"/>
                  <a:t>si et seulement si </a:t>
                </a:r>
                <a14:m>
                  <m:oMath xmlns:m="http://schemas.openxmlformats.org/officeDocument/2006/math">
                    <m:r>
                      <a:rPr lang="fr-CA" sz="3600" b="1" i="1" dirty="0" smtClean="0">
                        <a:latin typeface="Cambria Math" panose="02040503050406030204" pitchFamily="18" charset="0"/>
                      </a:rPr>
                      <m:t>𝑯</m:t>
                    </m:r>
                    <m:r>
                      <a:rPr lang="fr-CA" sz="3600" b="1" i="1" baseline="-25000" dirty="0" smtClean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fr-CA" sz="3600" b="1" dirty="0"/>
                  <a:t> est vraie </a:t>
                </a:r>
                <a:r>
                  <a:rPr lang="fr-CA" sz="3600" dirty="0"/>
                  <a:t>(i.e. la valeur </a:t>
                </a:r>
                <a:r>
                  <a:rPr lang="fr-CA" sz="3600" i="1" dirty="0"/>
                  <a:t>p</a:t>
                </a:r>
                <a:r>
                  <a:rPr lang="fr-CA" sz="3600" dirty="0"/>
                  <a:t>).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Si cette probabilité est plus faible que la probabilité d’erreur de type 1 maximale établie au début, on rejette </a:t>
                </a:r>
                <a14:m>
                  <m:oMath xmlns:m="http://schemas.openxmlformats.org/officeDocument/2006/math">
                    <m:r>
                      <a:rPr lang="fr-CA" sz="3600" i="1" dirty="0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fr-CA" sz="3600" i="1" baseline="-25000" dirty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fr-CA" sz="4000" dirty="0"/>
                  <a:t>.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C738CFF-D9D8-46A8-8578-EC43A90921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9133462" y="727341"/>
                <a:ext cx="25848824" cy="14680942"/>
              </a:xfrm>
              <a:prstGeom prst="rect">
                <a:avLst/>
              </a:prstGeom>
              <a:blipFill>
                <a:blip r:embed="rId3"/>
                <a:stretch>
                  <a:fillRect l="-849" t="-747" b="-789"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F406F344-79AF-460D-8E6E-FC7D407BFF9D}"/>
              </a:ext>
            </a:extLst>
          </p:cNvPr>
          <p:cNvSpPr txBox="1"/>
          <p:nvPr/>
        </p:nvSpPr>
        <p:spPr>
          <a:xfrm>
            <a:off x="-9133462" y="-707886"/>
            <a:ext cx="258488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b="1" dirty="0">
                <a:solidFill>
                  <a:srgbClr val="A50F15"/>
                </a:solidFill>
              </a:rPr>
              <a:t>1.1.1. STATISTIQUES INFÉRENTIELLES : MODÈLES ESSENTIELLEMENT INTERPRÉTABLES</a:t>
            </a:r>
          </a:p>
        </p:txBody>
      </p:sp>
    </p:spTree>
    <p:extLst>
      <p:ext uri="{BB962C8B-B14F-4D97-AF65-F5344CB8AC3E}">
        <p14:creationId xmlns:p14="http://schemas.microsoft.com/office/powerpoint/2010/main" val="25701945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0FDD1FD-49C6-4CAF-A371-3D79CB109F68}"/>
                  </a:ext>
                </a:extLst>
              </p:cNvPr>
              <p:cNvSpPr txBox="1"/>
              <p:nvPr/>
            </p:nvSpPr>
            <p:spPr>
              <a:xfrm>
                <a:off x="-8010525" y="707886"/>
                <a:ext cx="23525828" cy="85254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CA" sz="4000" b="1" dirty="0"/>
                  <a:t>En statistiques inférentielles classiques… </a:t>
                </a:r>
              </a:p>
              <a:p>
                <a:pPr marL="742950" indent="-742950">
                  <a:buFont typeface="Wingdings" panose="05000000000000000000" pitchFamily="2" charset="2"/>
                  <a:buChar char="§"/>
                </a:pPr>
                <a:endParaRPr lang="fr-CA" sz="4000" dirty="0"/>
              </a:p>
              <a:p>
                <a:pPr marL="742950" indent="-742950">
                  <a:buFont typeface="Wingdings" panose="05000000000000000000" pitchFamily="2" charset="2"/>
                  <a:buChar char="§"/>
                </a:pPr>
                <a:r>
                  <a:rPr lang="fr-CA" sz="4000" dirty="0"/>
                  <a:t>On cherche généralement à </a:t>
                </a:r>
                <a:r>
                  <a:rPr lang="fr-CA" sz="4000" b="1" dirty="0"/>
                  <a:t>COMPRENDRE</a:t>
                </a:r>
                <a:r>
                  <a:rPr lang="fr-CA" sz="4000" dirty="0"/>
                  <a:t> un phénomène.</a:t>
                </a:r>
              </a:p>
              <a:p>
                <a:pPr marL="742950" indent="-742950">
                  <a:buFont typeface="Wingdings" panose="05000000000000000000" pitchFamily="2" charset="2"/>
                  <a:buChar char="§"/>
                </a:pPr>
                <a:endParaRPr lang="fr-CA" sz="4000" dirty="0"/>
              </a:p>
              <a:p>
                <a:pPr marL="742950" indent="-742950">
                  <a:buFont typeface="Wingdings" panose="05000000000000000000" pitchFamily="2" charset="2"/>
                  <a:buChar char="§"/>
                </a:pPr>
                <a:r>
                  <a:rPr lang="fr-CA" sz="4000" dirty="0"/>
                  <a:t>Le nombre de variables indépendantes impliquées dans le modèle du chercheur est généralement peu élevé.</a:t>
                </a:r>
              </a:p>
              <a:p>
                <a:pPr marL="742950" indent="-742950">
                  <a:buFont typeface="Wingdings" panose="05000000000000000000" pitchFamily="2" charset="2"/>
                  <a:buChar char="§"/>
                </a:pPr>
                <a:endParaRPr lang="fr-CA" sz="4000" dirty="0"/>
              </a:p>
              <a:p>
                <a:pPr marL="742950" indent="-742950">
                  <a:buFont typeface="Wingdings" panose="05000000000000000000" pitchFamily="2" charset="2"/>
                  <a:buChar char="§"/>
                </a:pPr>
                <a:r>
                  <a:rPr lang="fr-CA" sz="4000" dirty="0"/>
                  <a:t>On essaie d’avoir le plus grand nombre de participants possible.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Le nombre de variables incluses dans le modèle est généralement beaucoup plus petit que le nombre de sujets.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Cette structure de données est généralement nommée « données longues » (</a:t>
                </a:r>
                <a:r>
                  <a:rPr lang="fr-CA" sz="3600" i="1" dirty="0"/>
                  <a:t>long data</a:t>
                </a:r>
                <a:r>
                  <a:rPr lang="fr-CA" sz="3600" dirty="0"/>
                  <a:t>).</a:t>
                </a:r>
              </a:p>
              <a:p>
                <a:pPr marL="800100" lvl="1" indent="-342900">
                  <a:buFont typeface="Wingdings" panose="05000000000000000000" pitchFamily="2" charset="2"/>
                  <a:buChar char="Ø"/>
                </a:pPr>
                <a:endParaRPr lang="fr-CA" sz="4000" dirty="0"/>
              </a:p>
              <a:p>
                <a:pPr marL="742950" indent="-742950">
                  <a:buFont typeface="Wingdings" panose="05000000000000000000" pitchFamily="2" charset="2"/>
                  <a:buChar char="§"/>
                </a:pPr>
                <a:r>
                  <a:rPr lang="fr-CA" sz="4000" dirty="0"/>
                  <a:t>La conclusion obtenue est essentiellement binaire: on rejette ou on ne rejette pas </a:t>
                </a:r>
                <a14:m>
                  <m:oMath xmlns:m="http://schemas.openxmlformats.org/officeDocument/2006/math">
                    <m:r>
                      <a:rPr lang="fr-CA" sz="4000" i="1" dirty="0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fr-CA" sz="4000" i="1" baseline="-25000" dirty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fr-CA" sz="4000" dirty="0"/>
                  <a:t>.</a:t>
                </a:r>
              </a:p>
              <a:p>
                <a:pPr marL="742950" indent="-742950">
                  <a:buFont typeface="Wingdings" panose="05000000000000000000" pitchFamily="2" charset="2"/>
                  <a:buChar char="§"/>
                </a:pPr>
                <a:endParaRPr lang="fr-CA" sz="4000" dirty="0"/>
              </a:p>
              <a:p>
                <a:pPr marL="742950" indent="-742950">
                  <a:buFont typeface="Wingdings" panose="05000000000000000000" pitchFamily="2" charset="2"/>
                  <a:buChar char="§"/>
                </a:pPr>
                <a:r>
                  <a:rPr lang="fr-CA" sz="4000" dirty="0"/>
                  <a:t>La conclusion est limitée à des groupes d’individus.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On ne peut pas utiliser les résultats de l’analyse pour prédire de nouvelles données individuelles.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0FDD1FD-49C6-4CAF-A371-3D79CB109F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8010525" y="707886"/>
                <a:ext cx="23525828" cy="8525411"/>
              </a:xfrm>
              <a:prstGeom prst="rect">
                <a:avLst/>
              </a:prstGeom>
              <a:blipFill>
                <a:blip r:embed="rId3"/>
                <a:stretch>
                  <a:fillRect l="-933" t="-1287" r="-52" b="-1716"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69F1EADE-A066-48E5-B20F-4EEE95093578}"/>
              </a:ext>
            </a:extLst>
          </p:cNvPr>
          <p:cNvSpPr txBox="1"/>
          <p:nvPr/>
        </p:nvSpPr>
        <p:spPr>
          <a:xfrm>
            <a:off x="-8010525" y="-707886"/>
            <a:ext cx="235258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b="1" dirty="0">
                <a:solidFill>
                  <a:srgbClr val="A50F15"/>
                </a:solidFill>
              </a:rPr>
              <a:t>1.1.1. STATISTIQUES INFÉRENTIELLES : MODÈLES ESSENTIELLEMENT INTERPRÉTABLES</a:t>
            </a:r>
          </a:p>
        </p:txBody>
      </p:sp>
    </p:spTree>
    <p:extLst>
      <p:ext uri="{BB962C8B-B14F-4D97-AF65-F5344CB8AC3E}">
        <p14:creationId xmlns:p14="http://schemas.microsoft.com/office/powerpoint/2010/main" val="2564040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-7562850" y="2413337"/>
            <a:ext cx="273177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6000" b="1" dirty="0">
                <a:solidFill>
                  <a:srgbClr val="08519C"/>
                </a:solidFill>
              </a:rPr>
              <a:t>1.1.2. APPRENTISSAGE MACHINE : MODÈLES ESSENTIELLEMENT PRÉDICTIFS</a:t>
            </a:r>
          </a:p>
        </p:txBody>
      </p:sp>
    </p:spTree>
    <p:extLst>
      <p:ext uri="{BB962C8B-B14F-4D97-AF65-F5344CB8AC3E}">
        <p14:creationId xmlns:p14="http://schemas.microsoft.com/office/powerpoint/2010/main" val="10508056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0FDD1FD-49C6-4CAF-A371-3D79CB109F68}"/>
                  </a:ext>
                </a:extLst>
              </p:cNvPr>
              <p:cNvSpPr txBox="1"/>
              <p:nvPr/>
            </p:nvSpPr>
            <p:spPr>
              <a:xfrm>
                <a:off x="-7658101" y="707886"/>
                <a:ext cx="28866282" cy="112954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CA" sz="4000" b="1" dirty="0"/>
                  <a:t>En apprentissage machine, il n’y a ni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40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4000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fr-CA" sz="4000" b="1" i="1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fr-CA" sz="4000" b="1" dirty="0"/>
                  <a:t>, ni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40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4000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fr-CA" sz="4000" b="1" i="1">
                            <a:latin typeface="Cambria Math" panose="02040503050406030204" pitchFamily="18" charset="0"/>
                          </a:rPr>
                          <m:t>𝑨</m:t>
                        </m:r>
                      </m:sub>
                    </m:sSub>
                  </m:oMath>
                </a14:m>
                <a:r>
                  <a:rPr lang="fr-CA" sz="4000" b="1" dirty="0"/>
                  <a:t>. </a:t>
                </a:r>
              </a:p>
              <a:p>
                <a:endParaRPr lang="fr-CA" sz="4000" dirty="0"/>
              </a:p>
              <a:p>
                <a:pPr marL="571500" indent="-571500">
                  <a:buFont typeface="+mj-lt"/>
                  <a:buAutoNum type="romanUcPeriod"/>
                </a:pPr>
                <a:r>
                  <a:rPr lang="fr-CA" sz="4000" dirty="0"/>
                  <a:t>On cible un problème à résoudre.</a:t>
                </a:r>
              </a:p>
              <a:p>
                <a:pPr marL="571500" indent="-571500">
                  <a:buFont typeface="+mj-lt"/>
                  <a:buAutoNum type="romanUcPeriod"/>
                </a:pPr>
                <a:endParaRPr lang="fr-CA" sz="4000" dirty="0"/>
              </a:p>
              <a:p>
                <a:pPr marL="571500" indent="-571500">
                  <a:buFont typeface="+mj-lt"/>
                  <a:buAutoNum type="romanUcPeriod"/>
                </a:pPr>
                <a:r>
                  <a:rPr lang="fr-CA" sz="4000" dirty="0"/>
                  <a:t>On pose une hypothèse quant à la forme d’un modèle capable de transformer des variables d’entrée en variables de sortie appropriées.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Le modèle inclut généralement un grand nombre de variables.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Chaque variable est généralement accompagnée d’un </a:t>
                </a:r>
                <a:r>
                  <a:rPr lang="fr-CA" sz="3600" b="1" dirty="0"/>
                  <a:t>paramètre</a:t>
                </a:r>
                <a:r>
                  <a:rPr lang="fr-CA" sz="3600" dirty="0"/>
                  <a:t>, qui reflète l’importance de la variable à l’intérieur du modèle.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b="1" dirty="0"/>
                  <a:t>Le chercheur s’inspire principalement de la documentation pratique pour sélectionner un algorithme, mais le modèle est induit des données.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La forme du modèle est donc </a:t>
                </a:r>
                <a:r>
                  <a:rPr lang="fr-CA" sz="3600" b="1" dirty="0"/>
                  <a:t>flexible</a:t>
                </a:r>
                <a:r>
                  <a:rPr lang="fr-CA" sz="3600" dirty="0"/>
                  <a:t> et s’adapte à partir des exemples.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endParaRPr lang="fr-CA" sz="4000" b="1" dirty="0"/>
              </a:p>
              <a:p>
                <a:pPr marL="571500" indent="-571500">
                  <a:buFont typeface="+mj-lt"/>
                  <a:buAutoNum type="romanUcPeriod"/>
                </a:pPr>
                <a:r>
                  <a:rPr lang="fr-CA" sz="4000" dirty="0"/>
                  <a:t>On récolte un échantillon : un grand nombre d’observations.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On divise ces observations en au moins deux sous-ensembles: un ensemble d’entraînement et un ensemble de test.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endParaRPr lang="fr-CA" sz="4000" dirty="0"/>
              </a:p>
              <a:p>
                <a:pPr marL="571500" indent="-571500">
                  <a:buFont typeface="+mj-lt"/>
                  <a:buAutoNum type="romanUcPeriod"/>
                </a:pPr>
                <a:r>
                  <a:rPr lang="fr-CA" sz="4000" dirty="0"/>
                  <a:t>On entraîne le modèle à l’aide des exemples de l’ensemble d’entraînement.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On utilise l’ensemble d’entraînement pour estimer les valeurs des paramètres (i.e. l’importance des différentes variables prédictives).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endParaRPr lang="fr-CA" sz="4000" dirty="0"/>
              </a:p>
              <a:p>
                <a:pPr marL="571500" indent="-571500">
                  <a:buFont typeface="+mj-lt"/>
                  <a:buAutoNum type="romanUcPeriod"/>
                </a:pPr>
                <a:r>
                  <a:rPr lang="fr-CA" sz="4000" dirty="0"/>
                  <a:t>On évalue le modèle à l’aide des exemples de l’ensemble de test.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On vérifie la capacité du modèle à prédire des nouveaux exemples qui n’ont jamais été utilisés pour l’entraîner.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b="1" dirty="0"/>
                  <a:t>On vérifie la capacité du modèle à généraliser.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0FDD1FD-49C6-4CAF-A371-3D79CB109F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658101" y="707886"/>
                <a:ext cx="28866282" cy="11295400"/>
              </a:xfrm>
              <a:prstGeom prst="rect">
                <a:avLst/>
              </a:prstGeom>
              <a:blipFill>
                <a:blip r:embed="rId3"/>
                <a:stretch>
                  <a:fillRect l="-760" t="-971" b="-1079"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-7658101" y="-678389"/>
            <a:ext cx="288662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b="1" dirty="0">
                <a:solidFill>
                  <a:srgbClr val="08519C"/>
                </a:solidFill>
              </a:rPr>
              <a:t>1.1.2. APPRENTISSAGE MACHINE : MODÈLES ESSENTIELLEMENT PRÉDICTIFS</a:t>
            </a:r>
          </a:p>
        </p:txBody>
      </p:sp>
    </p:spTree>
    <p:extLst>
      <p:ext uri="{BB962C8B-B14F-4D97-AF65-F5344CB8AC3E}">
        <p14:creationId xmlns:p14="http://schemas.microsoft.com/office/powerpoint/2010/main" val="15318259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1894</TotalTime>
  <Words>4086</Words>
  <Application>Microsoft Office PowerPoint</Application>
  <PresentationFormat>Widescreen</PresentationFormat>
  <Paragraphs>1401</Paragraphs>
  <Slides>54</Slides>
  <Notes>54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0" baseType="lpstr">
      <vt:lpstr>Arial</vt:lpstr>
      <vt:lpstr>Calibri</vt:lpstr>
      <vt:lpstr>Calibri Light</vt:lpstr>
      <vt:lpstr>Cambria Math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Etienne Dumesnil</dc:creator>
  <cp:lastModifiedBy>Etienne Dumesnil</cp:lastModifiedBy>
  <cp:revision>189</cp:revision>
  <dcterms:created xsi:type="dcterms:W3CDTF">2019-10-19T13:38:13Z</dcterms:created>
  <dcterms:modified xsi:type="dcterms:W3CDTF">2019-10-21T16:05:50Z</dcterms:modified>
</cp:coreProperties>
</file>